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2"/>
  </p:notesMasterIdLst>
  <p:sldIdLst>
    <p:sldId id="256" r:id="rId2"/>
    <p:sldId id="257" r:id="rId3"/>
    <p:sldId id="258" r:id="rId4"/>
    <p:sldId id="266" r:id="rId5"/>
    <p:sldId id="259" r:id="rId6"/>
    <p:sldId id="260"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B82BADF-F5EE-421D-AD37-D6F21E904F4C}">
          <p14:sldIdLst>
            <p14:sldId id="256"/>
            <p14:sldId id="257"/>
            <p14:sldId id="258"/>
            <p14:sldId id="266"/>
            <p14:sldId id="259"/>
            <p14:sldId id="260"/>
            <p14:sldId id="262"/>
            <p14:sldId id="263"/>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17" autoAdjust="0"/>
  </p:normalViewPr>
  <p:slideViewPr>
    <p:cSldViewPr snapToGrid="0">
      <p:cViewPr varScale="1">
        <p:scale>
          <a:sx n="63" d="100"/>
          <a:sy n="63" d="100"/>
        </p:scale>
        <p:origin x="804"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E9278E-B62C-494C-805F-3F16FED8FC11}"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B19B1F2D-9D76-43FB-B767-F4CE80BD009F}">
      <dgm:prSet custT="1"/>
      <dgm:spPr/>
      <dgm:t>
        <a:bodyPr/>
        <a:lstStyle/>
        <a:p>
          <a:r>
            <a:rPr lang="en-US" sz="2800" dirty="0"/>
            <a:t>Characters of color speak in a mock dialect</a:t>
          </a:r>
        </a:p>
      </dgm:t>
    </dgm:pt>
    <dgm:pt modelId="{19D2949F-4280-471C-A9E2-4B1B89F202D2}" type="parTrans" cxnId="{84200AB4-85AB-4928-9ABC-5249E556F24F}">
      <dgm:prSet/>
      <dgm:spPr/>
      <dgm:t>
        <a:bodyPr/>
        <a:lstStyle/>
        <a:p>
          <a:endParaRPr lang="en-US"/>
        </a:p>
      </dgm:t>
    </dgm:pt>
    <dgm:pt modelId="{A1D77FB7-46BD-44BC-9D0B-EF126037383E}" type="sibTrans" cxnId="{84200AB4-85AB-4928-9ABC-5249E556F24F}">
      <dgm:prSet/>
      <dgm:spPr/>
      <dgm:t>
        <a:bodyPr/>
        <a:lstStyle/>
        <a:p>
          <a:endParaRPr lang="en-US"/>
        </a:p>
      </dgm:t>
    </dgm:pt>
    <dgm:pt modelId="{AD8F9378-3D77-4881-9579-FDE5ABD3E8BB}">
      <dgm:prSet custT="1"/>
      <dgm:spPr/>
      <dgm:t>
        <a:bodyPr/>
        <a:lstStyle/>
        <a:p>
          <a:r>
            <a:rPr lang="en-US" sz="2800" dirty="0"/>
            <a:t>Hold traditional servitude positions below whites</a:t>
          </a:r>
        </a:p>
      </dgm:t>
    </dgm:pt>
    <dgm:pt modelId="{FF1F27A8-59BA-47F3-BB5F-24A0E7A6340A}" type="parTrans" cxnId="{4E6F6EDB-E077-4F9D-98A9-4AAE72DCE08B}">
      <dgm:prSet/>
      <dgm:spPr/>
      <dgm:t>
        <a:bodyPr/>
        <a:lstStyle/>
        <a:p>
          <a:endParaRPr lang="en-US"/>
        </a:p>
      </dgm:t>
    </dgm:pt>
    <dgm:pt modelId="{2D2ADA5E-0F1D-42A4-B9B6-50C2E83AF59E}" type="sibTrans" cxnId="{4E6F6EDB-E077-4F9D-98A9-4AAE72DCE08B}">
      <dgm:prSet/>
      <dgm:spPr/>
      <dgm:t>
        <a:bodyPr/>
        <a:lstStyle/>
        <a:p>
          <a:endParaRPr lang="en-US"/>
        </a:p>
      </dgm:t>
    </dgm:pt>
    <dgm:pt modelId="{4F74628E-FCEB-4FBC-A1F0-87E929AC54C2}">
      <dgm:prSet custT="1"/>
      <dgm:spPr/>
      <dgm:t>
        <a:bodyPr/>
        <a:lstStyle/>
        <a:p>
          <a:r>
            <a:rPr lang="en-US" sz="2800" dirty="0"/>
            <a:t>People of color are typically either a suspect or the culprit</a:t>
          </a:r>
        </a:p>
      </dgm:t>
    </dgm:pt>
    <dgm:pt modelId="{E2CBB443-236C-481F-88BA-44D214D4D922}" type="parTrans" cxnId="{00111244-E34B-4351-A744-0C61697CE566}">
      <dgm:prSet/>
      <dgm:spPr/>
      <dgm:t>
        <a:bodyPr/>
        <a:lstStyle/>
        <a:p>
          <a:endParaRPr lang="en-US"/>
        </a:p>
      </dgm:t>
    </dgm:pt>
    <dgm:pt modelId="{2B3CD8E8-A0CE-40E1-85F0-4E60806489C0}" type="sibTrans" cxnId="{00111244-E34B-4351-A744-0C61697CE566}">
      <dgm:prSet/>
      <dgm:spPr/>
      <dgm:t>
        <a:bodyPr/>
        <a:lstStyle/>
        <a:p>
          <a:endParaRPr lang="en-US"/>
        </a:p>
      </dgm:t>
    </dgm:pt>
    <dgm:pt modelId="{02B9C4E8-40F2-4F37-8DA8-6E9DE17A8284}">
      <dgm:prSet custT="1"/>
      <dgm:spPr/>
      <dgm:t>
        <a:bodyPr/>
        <a:lstStyle/>
        <a:p>
          <a:r>
            <a:rPr lang="en-US" sz="2800" dirty="0"/>
            <a:t>Whitewashing in revisions removed almost all characters of color</a:t>
          </a:r>
        </a:p>
      </dgm:t>
    </dgm:pt>
    <dgm:pt modelId="{E86D750C-C4DA-4C21-B28A-18FA49CD8726}" type="parTrans" cxnId="{5B2817FC-4D93-4AA4-858D-D484105E0462}">
      <dgm:prSet/>
      <dgm:spPr/>
      <dgm:t>
        <a:bodyPr/>
        <a:lstStyle/>
        <a:p>
          <a:endParaRPr lang="en-US"/>
        </a:p>
      </dgm:t>
    </dgm:pt>
    <dgm:pt modelId="{6D9DF290-C017-4867-A358-6E875BCB2711}" type="sibTrans" cxnId="{5B2817FC-4D93-4AA4-858D-D484105E0462}">
      <dgm:prSet/>
      <dgm:spPr/>
      <dgm:t>
        <a:bodyPr/>
        <a:lstStyle/>
        <a:p>
          <a:endParaRPr lang="en-US"/>
        </a:p>
      </dgm:t>
    </dgm:pt>
    <dgm:pt modelId="{4C9E7746-FA69-40F4-8FBF-97AFD571C5F3}" type="pres">
      <dgm:prSet presAssocID="{71E9278E-B62C-494C-805F-3F16FED8FC11}" presName="linear" presStyleCnt="0">
        <dgm:presLayoutVars>
          <dgm:animLvl val="lvl"/>
          <dgm:resizeHandles val="exact"/>
        </dgm:presLayoutVars>
      </dgm:prSet>
      <dgm:spPr/>
    </dgm:pt>
    <dgm:pt modelId="{000E9791-0272-4ACE-AE09-273B695CBC26}" type="pres">
      <dgm:prSet presAssocID="{B19B1F2D-9D76-43FB-B767-F4CE80BD009F}" presName="parentText" presStyleLbl="node1" presStyleIdx="0" presStyleCnt="4">
        <dgm:presLayoutVars>
          <dgm:chMax val="0"/>
          <dgm:bulletEnabled val="1"/>
        </dgm:presLayoutVars>
      </dgm:prSet>
      <dgm:spPr/>
    </dgm:pt>
    <dgm:pt modelId="{2A8354A9-FCA9-41F1-85CF-001F62F17E0A}" type="pres">
      <dgm:prSet presAssocID="{A1D77FB7-46BD-44BC-9D0B-EF126037383E}" presName="spacer" presStyleCnt="0"/>
      <dgm:spPr/>
    </dgm:pt>
    <dgm:pt modelId="{08E86DE3-2842-4283-8330-DE78F5763322}" type="pres">
      <dgm:prSet presAssocID="{AD8F9378-3D77-4881-9579-FDE5ABD3E8BB}" presName="parentText" presStyleLbl="node1" presStyleIdx="1" presStyleCnt="4">
        <dgm:presLayoutVars>
          <dgm:chMax val="0"/>
          <dgm:bulletEnabled val="1"/>
        </dgm:presLayoutVars>
      </dgm:prSet>
      <dgm:spPr/>
    </dgm:pt>
    <dgm:pt modelId="{9673D499-B75F-4224-9575-F6A4B32507E4}" type="pres">
      <dgm:prSet presAssocID="{2D2ADA5E-0F1D-42A4-B9B6-50C2E83AF59E}" presName="spacer" presStyleCnt="0"/>
      <dgm:spPr/>
    </dgm:pt>
    <dgm:pt modelId="{E1E58695-5BD2-44B3-A553-1EA6E8FA6DEA}" type="pres">
      <dgm:prSet presAssocID="{4F74628E-FCEB-4FBC-A1F0-87E929AC54C2}" presName="parentText" presStyleLbl="node1" presStyleIdx="2" presStyleCnt="4">
        <dgm:presLayoutVars>
          <dgm:chMax val="0"/>
          <dgm:bulletEnabled val="1"/>
        </dgm:presLayoutVars>
      </dgm:prSet>
      <dgm:spPr/>
    </dgm:pt>
    <dgm:pt modelId="{23E3335F-4789-47C0-A11D-9361C02AECD9}" type="pres">
      <dgm:prSet presAssocID="{2B3CD8E8-A0CE-40E1-85F0-4E60806489C0}" presName="spacer" presStyleCnt="0"/>
      <dgm:spPr/>
    </dgm:pt>
    <dgm:pt modelId="{C5117EB0-9E46-49A7-B41C-F4CC81BEF8D8}" type="pres">
      <dgm:prSet presAssocID="{02B9C4E8-40F2-4F37-8DA8-6E9DE17A8284}" presName="parentText" presStyleLbl="node1" presStyleIdx="3" presStyleCnt="4">
        <dgm:presLayoutVars>
          <dgm:chMax val="0"/>
          <dgm:bulletEnabled val="1"/>
        </dgm:presLayoutVars>
      </dgm:prSet>
      <dgm:spPr/>
    </dgm:pt>
  </dgm:ptLst>
  <dgm:cxnLst>
    <dgm:cxn modelId="{907CD923-D9DC-497B-A87D-0DFB6E4D12AE}" type="presOf" srcId="{71E9278E-B62C-494C-805F-3F16FED8FC11}" destId="{4C9E7746-FA69-40F4-8FBF-97AFD571C5F3}" srcOrd="0" destOrd="0" presId="urn:microsoft.com/office/officeart/2005/8/layout/vList2"/>
    <dgm:cxn modelId="{00111244-E34B-4351-A744-0C61697CE566}" srcId="{71E9278E-B62C-494C-805F-3F16FED8FC11}" destId="{4F74628E-FCEB-4FBC-A1F0-87E929AC54C2}" srcOrd="2" destOrd="0" parTransId="{E2CBB443-236C-481F-88BA-44D214D4D922}" sibTransId="{2B3CD8E8-A0CE-40E1-85F0-4E60806489C0}"/>
    <dgm:cxn modelId="{8E760B45-F1B0-4569-B99A-2B7D18931D2F}" type="presOf" srcId="{B19B1F2D-9D76-43FB-B767-F4CE80BD009F}" destId="{000E9791-0272-4ACE-AE09-273B695CBC26}" srcOrd="0" destOrd="0" presId="urn:microsoft.com/office/officeart/2005/8/layout/vList2"/>
    <dgm:cxn modelId="{81FF6F53-F919-4538-829C-9FFC229F6EDF}" type="presOf" srcId="{02B9C4E8-40F2-4F37-8DA8-6E9DE17A8284}" destId="{C5117EB0-9E46-49A7-B41C-F4CC81BEF8D8}" srcOrd="0" destOrd="0" presId="urn:microsoft.com/office/officeart/2005/8/layout/vList2"/>
    <dgm:cxn modelId="{A17211A1-0DD8-4437-A6E1-4A1C54F29C97}" type="presOf" srcId="{4F74628E-FCEB-4FBC-A1F0-87E929AC54C2}" destId="{E1E58695-5BD2-44B3-A553-1EA6E8FA6DEA}" srcOrd="0" destOrd="0" presId="urn:microsoft.com/office/officeart/2005/8/layout/vList2"/>
    <dgm:cxn modelId="{84200AB4-85AB-4928-9ABC-5249E556F24F}" srcId="{71E9278E-B62C-494C-805F-3F16FED8FC11}" destId="{B19B1F2D-9D76-43FB-B767-F4CE80BD009F}" srcOrd="0" destOrd="0" parTransId="{19D2949F-4280-471C-A9E2-4B1B89F202D2}" sibTransId="{A1D77FB7-46BD-44BC-9D0B-EF126037383E}"/>
    <dgm:cxn modelId="{4E6F6EDB-E077-4F9D-98A9-4AAE72DCE08B}" srcId="{71E9278E-B62C-494C-805F-3F16FED8FC11}" destId="{AD8F9378-3D77-4881-9579-FDE5ABD3E8BB}" srcOrd="1" destOrd="0" parTransId="{FF1F27A8-59BA-47F3-BB5F-24A0E7A6340A}" sibTransId="{2D2ADA5E-0F1D-42A4-B9B6-50C2E83AF59E}"/>
    <dgm:cxn modelId="{7513F6F7-CD9C-4511-928B-BF512EDF9E2C}" type="presOf" srcId="{AD8F9378-3D77-4881-9579-FDE5ABD3E8BB}" destId="{08E86DE3-2842-4283-8330-DE78F5763322}" srcOrd="0" destOrd="0" presId="urn:microsoft.com/office/officeart/2005/8/layout/vList2"/>
    <dgm:cxn modelId="{5B2817FC-4D93-4AA4-858D-D484105E0462}" srcId="{71E9278E-B62C-494C-805F-3F16FED8FC11}" destId="{02B9C4E8-40F2-4F37-8DA8-6E9DE17A8284}" srcOrd="3" destOrd="0" parTransId="{E86D750C-C4DA-4C21-B28A-18FA49CD8726}" sibTransId="{6D9DF290-C017-4867-A358-6E875BCB2711}"/>
    <dgm:cxn modelId="{80010DD6-FF2F-4986-8B08-422A7C2A9469}" type="presParOf" srcId="{4C9E7746-FA69-40F4-8FBF-97AFD571C5F3}" destId="{000E9791-0272-4ACE-AE09-273B695CBC26}" srcOrd="0" destOrd="0" presId="urn:microsoft.com/office/officeart/2005/8/layout/vList2"/>
    <dgm:cxn modelId="{B7A394DB-F5E4-47D1-BACF-580D91392214}" type="presParOf" srcId="{4C9E7746-FA69-40F4-8FBF-97AFD571C5F3}" destId="{2A8354A9-FCA9-41F1-85CF-001F62F17E0A}" srcOrd="1" destOrd="0" presId="urn:microsoft.com/office/officeart/2005/8/layout/vList2"/>
    <dgm:cxn modelId="{E880180D-3C2F-4C74-B8CD-AD72D3E15591}" type="presParOf" srcId="{4C9E7746-FA69-40F4-8FBF-97AFD571C5F3}" destId="{08E86DE3-2842-4283-8330-DE78F5763322}" srcOrd="2" destOrd="0" presId="urn:microsoft.com/office/officeart/2005/8/layout/vList2"/>
    <dgm:cxn modelId="{497B36FA-9C67-4F18-B5F9-07871C6C02A6}" type="presParOf" srcId="{4C9E7746-FA69-40F4-8FBF-97AFD571C5F3}" destId="{9673D499-B75F-4224-9575-F6A4B32507E4}" srcOrd="3" destOrd="0" presId="urn:microsoft.com/office/officeart/2005/8/layout/vList2"/>
    <dgm:cxn modelId="{0A6DC455-EDEB-4E25-A22D-6EE8E7D47C59}" type="presParOf" srcId="{4C9E7746-FA69-40F4-8FBF-97AFD571C5F3}" destId="{E1E58695-5BD2-44B3-A553-1EA6E8FA6DEA}" srcOrd="4" destOrd="0" presId="urn:microsoft.com/office/officeart/2005/8/layout/vList2"/>
    <dgm:cxn modelId="{CBCFDFF9-1C69-46CD-97DD-84A7CE4461BD}" type="presParOf" srcId="{4C9E7746-FA69-40F4-8FBF-97AFD571C5F3}" destId="{23E3335F-4789-47C0-A11D-9361C02AECD9}" srcOrd="5" destOrd="0" presId="urn:microsoft.com/office/officeart/2005/8/layout/vList2"/>
    <dgm:cxn modelId="{16A18746-D800-4D28-83EC-F271B6AF7F70}" type="presParOf" srcId="{4C9E7746-FA69-40F4-8FBF-97AFD571C5F3}" destId="{C5117EB0-9E46-49A7-B41C-F4CC81BEF8D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E9791-0272-4ACE-AE09-273B695CBC26}">
      <dsp:nvSpPr>
        <dsp:cNvPr id="0" name=""/>
        <dsp:cNvSpPr/>
      </dsp:nvSpPr>
      <dsp:spPr>
        <a:xfrm>
          <a:off x="0" y="38062"/>
          <a:ext cx="7728267" cy="1123200"/>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Characters of color speak in a mock dialect</a:t>
          </a:r>
        </a:p>
      </dsp:txBody>
      <dsp:txXfrm>
        <a:off x="54830" y="92892"/>
        <a:ext cx="7618607" cy="1013540"/>
      </dsp:txXfrm>
    </dsp:sp>
    <dsp:sp modelId="{08E86DE3-2842-4283-8330-DE78F5763322}">
      <dsp:nvSpPr>
        <dsp:cNvPr id="0" name=""/>
        <dsp:cNvSpPr/>
      </dsp:nvSpPr>
      <dsp:spPr>
        <a:xfrm>
          <a:off x="0" y="1334062"/>
          <a:ext cx="7728267" cy="1123200"/>
        </a:xfrm>
        <a:prstGeom prst="round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Hold traditional servitude positions below whites</a:t>
          </a:r>
        </a:p>
      </dsp:txBody>
      <dsp:txXfrm>
        <a:off x="54830" y="1388892"/>
        <a:ext cx="7618607" cy="1013540"/>
      </dsp:txXfrm>
    </dsp:sp>
    <dsp:sp modelId="{E1E58695-5BD2-44B3-A553-1EA6E8FA6DEA}">
      <dsp:nvSpPr>
        <dsp:cNvPr id="0" name=""/>
        <dsp:cNvSpPr/>
      </dsp:nvSpPr>
      <dsp:spPr>
        <a:xfrm>
          <a:off x="0" y="2630062"/>
          <a:ext cx="7728267" cy="1123200"/>
        </a:xfrm>
        <a:prstGeom prst="roundRect">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People of color are typically either a suspect or the culprit</a:t>
          </a:r>
        </a:p>
      </dsp:txBody>
      <dsp:txXfrm>
        <a:off x="54830" y="2684892"/>
        <a:ext cx="7618607" cy="1013540"/>
      </dsp:txXfrm>
    </dsp:sp>
    <dsp:sp modelId="{C5117EB0-9E46-49A7-B41C-F4CC81BEF8D8}">
      <dsp:nvSpPr>
        <dsp:cNvPr id="0" name=""/>
        <dsp:cNvSpPr/>
      </dsp:nvSpPr>
      <dsp:spPr>
        <a:xfrm>
          <a:off x="0" y="3926062"/>
          <a:ext cx="7728267" cy="1123200"/>
        </a:xfrm>
        <a:prstGeom prst="round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Whitewashing in revisions removed almost all characters of color</a:t>
          </a:r>
        </a:p>
      </dsp:txBody>
      <dsp:txXfrm>
        <a:off x="54830" y="3980892"/>
        <a:ext cx="7618607" cy="1013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18C4C-143E-4D02-8D55-DAA543C7E765}" type="datetimeFigureOut">
              <a:rPr lang="en-US" smtClean="0"/>
              <a:t>4/28/2020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4F1A1-409D-47E5-9725-539AC353557A}" type="slidenum">
              <a:rPr lang="en-US" smtClean="0"/>
              <a:t>‹#›</a:t>
            </a:fld>
            <a:endParaRPr lang="en-US" dirty="0"/>
          </a:p>
        </p:txBody>
      </p:sp>
    </p:spTree>
    <p:extLst>
      <p:ext uri="{BB962C8B-B14F-4D97-AF65-F5344CB8AC3E}">
        <p14:creationId xmlns:p14="http://schemas.microsoft.com/office/powerpoint/2010/main" val="332114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Elizabeth Farren, and I am a first year student here at BGSU. I would just like to welcome you to my presentation on “Nancy Drew: A Feminist Icon or a Problematic Figure of the Patriarchy and White Privilege.” I hope this presentation is informative and helps you understand the importance of diversity, gender, and inclusion in academia, media, and beyond. </a:t>
            </a:r>
          </a:p>
        </p:txBody>
      </p:sp>
      <p:sp>
        <p:nvSpPr>
          <p:cNvPr id="4" name="Slide Number Placeholder 3"/>
          <p:cNvSpPr>
            <a:spLocks noGrp="1"/>
          </p:cNvSpPr>
          <p:nvPr>
            <p:ph type="sldNum" sz="quarter" idx="5"/>
          </p:nvPr>
        </p:nvSpPr>
        <p:spPr/>
        <p:txBody>
          <a:bodyPr/>
          <a:lstStyle/>
          <a:p>
            <a:fld id="{8444F1A1-409D-47E5-9725-539AC353557A}" type="slidenum">
              <a:rPr lang="en-US" smtClean="0"/>
              <a:t>1</a:t>
            </a:fld>
            <a:endParaRPr lang="en-US" dirty="0"/>
          </a:p>
        </p:txBody>
      </p:sp>
    </p:spTree>
    <p:extLst>
      <p:ext uri="{BB962C8B-B14F-4D97-AF65-F5344CB8AC3E}">
        <p14:creationId xmlns:p14="http://schemas.microsoft.com/office/powerpoint/2010/main" val="2256599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viewing my presentation! I hope it</a:t>
            </a:r>
            <a:r>
              <a:rPr lang="en-US" baseline="0" dirty="0"/>
              <a:t> was educational and demonstrated the importance of diversity in academia and beyond, and how we can not claim one perspective as universal. Lastly, I want to acknowledge all feminists, and I hope that you will all have the space, visibility, and opportunity to have their voices heard and stories told. Thank you!</a:t>
            </a:r>
            <a:endParaRPr lang="en-US" dirty="0"/>
          </a:p>
        </p:txBody>
      </p:sp>
      <p:sp>
        <p:nvSpPr>
          <p:cNvPr id="4" name="Slide Number Placeholder 3"/>
          <p:cNvSpPr>
            <a:spLocks noGrp="1"/>
          </p:cNvSpPr>
          <p:nvPr>
            <p:ph type="sldNum" sz="quarter" idx="5"/>
          </p:nvPr>
        </p:nvSpPr>
        <p:spPr/>
        <p:txBody>
          <a:bodyPr/>
          <a:lstStyle/>
          <a:p>
            <a:fld id="{8444F1A1-409D-47E5-9725-539AC353557A}" type="slidenum">
              <a:rPr lang="en-US" smtClean="0"/>
              <a:t>10</a:t>
            </a:fld>
            <a:endParaRPr lang="en-US" dirty="0"/>
          </a:p>
        </p:txBody>
      </p:sp>
    </p:spTree>
    <p:extLst>
      <p:ext uri="{BB962C8B-B14F-4D97-AF65-F5344CB8AC3E}">
        <p14:creationId xmlns:p14="http://schemas.microsoft.com/office/powerpoint/2010/main" val="211851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 mentioned I am a first year student hear at BG, and in my first semester I took Writing 1120. The course theme was Introduction to Detective Fiction, and for my final research paper </a:t>
            </a:r>
            <a:r>
              <a:rPr lang="en-US" sz="1200" kern="1200" dirty="0">
                <a:solidFill>
                  <a:schemeClr val="tx1"/>
                </a:solidFill>
                <a:effectLst/>
                <a:latin typeface="+mn-lt"/>
                <a:ea typeface="+mn-ea"/>
                <a:cs typeface="+mn-cs"/>
              </a:rPr>
              <a:t>and as a women’s studies minor, I wanted to write about a prominent female character in detective fiction and her feminist values, and decided to focus on Nancy Drew. The </a:t>
            </a:r>
            <a:r>
              <a:rPr lang="en-US" sz="1200" i="1" kern="1200" dirty="0">
                <a:solidFill>
                  <a:schemeClr val="tx1"/>
                </a:solidFill>
                <a:effectLst/>
                <a:latin typeface="+mn-lt"/>
                <a:ea typeface="+mn-ea"/>
                <a:cs typeface="+mn-cs"/>
              </a:rPr>
              <a:t>Nancy Drew Mystery Series </a:t>
            </a:r>
            <a:r>
              <a:rPr lang="en-US" sz="1200" kern="1200" dirty="0">
                <a:solidFill>
                  <a:schemeClr val="tx1"/>
                </a:solidFill>
                <a:effectLst/>
                <a:latin typeface="+mn-lt"/>
                <a:ea typeface="+mn-ea"/>
                <a:cs typeface="+mn-cs"/>
              </a:rPr>
              <a:t>was originally created in 1930s by a collective group of authors from the Stratemeyer Syndicate. The series became extremely popular, and due to the presence of a prominent female character, Nancy Drew was quintessentially nicknamed the “girl detective.” The has remained popular across generations, and has been continually adapted into movies, television shows, comic books, and video games.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444F1A1-409D-47E5-9725-539AC353557A}" type="slidenum">
              <a:rPr lang="en-US" smtClean="0"/>
              <a:t>2</a:t>
            </a:fld>
            <a:endParaRPr lang="en-US" dirty="0"/>
          </a:p>
        </p:txBody>
      </p:sp>
    </p:spTree>
    <p:extLst>
      <p:ext uri="{BB962C8B-B14F-4D97-AF65-F5344CB8AC3E}">
        <p14:creationId xmlns:p14="http://schemas.microsoft.com/office/powerpoint/2010/main" val="243507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Nancy</a:t>
            </a:r>
            <a:r>
              <a:rPr lang="en-US" baseline="0" dirty="0"/>
              <a:t> Drew embodied many traits that challenge traditional gender roles and </a:t>
            </a:r>
            <a:r>
              <a:rPr lang="en-US" sz="1200" kern="1200" dirty="0">
                <a:solidFill>
                  <a:schemeClr val="tx1"/>
                </a:solidFill>
                <a:effectLst/>
                <a:latin typeface="+mn-lt"/>
                <a:ea typeface="+mn-ea"/>
                <a:cs typeface="+mn-cs"/>
              </a:rPr>
              <a:t>counteract women’s perceived essence of femininity and passivity.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these traits</a:t>
            </a:r>
            <a:r>
              <a:rPr lang="en-US" sz="1200" kern="1200" baseline="0" dirty="0">
                <a:solidFill>
                  <a:schemeClr val="tx1"/>
                </a:solidFill>
                <a:effectLst/>
                <a:latin typeface="+mn-lt"/>
                <a:ea typeface="+mn-ea"/>
                <a:cs typeface="+mn-cs"/>
              </a:rPr>
              <a:t> is her independence, a quality which is s</a:t>
            </a:r>
            <a:r>
              <a:rPr lang="en-US" sz="1200" kern="1200" dirty="0">
                <a:solidFill>
                  <a:schemeClr val="tx1"/>
                </a:solidFill>
                <a:effectLst/>
                <a:latin typeface="+mn-lt"/>
                <a:ea typeface="+mn-ea"/>
                <a:cs typeface="+mn-cs"/>
              </a:rPr>
              <a:t>ymbolized by her iconic blue roadster.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Nancy’s freedom is essential to her ability to solve mysteries and escape from the confining clutches of the patriarchy</a:t>
            </a:r>
            <a:r>
              <a:rPr lang="en-US" sz="1200" kern="1200" baseline="0" dirty="0">
                <a:solidFill>
                  <a:schemeClr val="tx1"/>
                </a:solidFill>
                <a:effectLst/>
                <a:latin typeface="+mn-lt"/>
                <a:ea typeface="+mn-ea"/>
                <a:cs typeface="+mn-cs"/>
              </a:rPr>
              <a:t>, as she is u</a:t>
            </a:r>
            <a:r>
              <a:rPr lang="en-US" sz="1200" kern="1200" dirty="0">
                <a:solidFill>
                  <a:schemeClr val="tx1"/>
                </a:solidFill>
                <a:effectLst/>
                <a:latin typeface="+mn-lt"/>
                <a:ea typeface="+mn-ea"/>
                <a:cs typeface="+mn-cs"/>
              </a:rPr>
              <a:t>ninhibited by the dauntless tasks of household chores, marriage, or child rearing. Likewise, she</a:t>
            </a:r>
            <a:r>
              <a:rPr lang="en-US" sz="1200" kern="1200" baseline="0" dirty="0">
                <a:solidFill>
                  <a:schemeClr val="tx1"/>
                </a:solidFill>
                <a:effectLst/>
                <a:latin typeface="+mn-lt"/>
                <a:ea typeface="+mn-ea"/>
                <a:cs typeface="+mn-cs"/>
              </a:rPr>
              <a:t> r</a:t>
            </a:r>
            <a:r>
              <a:rPr lang="en-US" sz="1200" kern="1200" dirty="0">
                <a:solidFill>
                  <a:schemeClr val="tx1"/>
                </a:solidFill>
                <a:effectLst/>
                <a:latin typeface="+mn-lt"/>
                <a:ea typeface="+mn-ea"/>
                <a:cs typeface="+mn-cs"/>
              </a:rPr>
              <a:t>arely depends on men, as her boyfriend takes on the sidekick role, and her supportive father does not interfere with her cases. Nancy disregards the concept that women should be occupying a subservient place beneath her male counterparts.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Nancy’s intellect and logical reasoning help her solve mysteries and also reject the stereotype that women are intellectually inferior to men. Using</a:t>
            </a:r>
            <a:r>
              <a:rPr lang="en-US" sz="1200" kern="1200" baseline="0" dirty="0">
                <a:solidFill>
                  <a:schemeClr val="tx1"/>
                </a:solidFill>
                <a:effectLst/>
                <a:latin typeface="+mn-lt"/>
                <a:ea typeface="+mn-ea"/>
                <a:cs typeface="+mn-cs"/>
              </a:rPr>
              <a:t> logical reasoning, she is a</a:t>
            </a:r>
            <a:r>
              <a:rPr lang="en-US" sz="1200" kern="1200" dirty="0">
                <a:solidFill>
                  <a:schemeClr val="tx1"/>
                </a:solidFill>
                <a:effectLst/>
                <a:latin typeface="+mn-lt"/>
                <a:ea typeface="+mn-ea"/>
                <a:cs typeface="+mn-cs"/>
              </a:rPr>
              <a:t>ble to outsmart and solve mysteries which even male authority figures, like the police and her lawyer father, find perplexing. Therefore, Nancy does not fit the stereotype of the helpless and dependent women.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Lastly, Nancy is</a:t>
            </a:r>
            <a:r>
              <a:rPr lang="en-US" sz="1200" kern="1200" baseline="0" dirty="0">
                <a:solidFill>
                  <a:schemeClr val="tx1"/>
                </a:solidFill>
                <a:effectLst/>
                <a:latin typeface="+mn-lt"/>
                <a:ea typeface="+mn-ea"/>
                <a:cs typeface="+mn-cs"/>
              </a:rPr>
              <a:t> very athletic, as she </a:t>
            </a:r>
            <a:r>
              <a:rPr lang="en-US" sz="1200" kern="1200" dirty="0">
                <a:solidFill>
                  <a:schemeClr val="tx1"/>
                </a:solidFill>
                <a:effectLst/>
                <a:latin typeface="+mn-lt"/>
                <a:ea typeface="+mn-ea"/>
                <a:cs typeface="+mn-cs"/>
              </a:rPr>
              <a:t>expertly swims and dives, navigates planes and boats, runs after suspects, and escapes from traps and tight compartments. She ignores the assumption that women are weak and exist only as attractive objects to men, using her body as a tool</a:t>
            </a:r>
            <a:r>
              <a:rPr lang="en-US" sz="1200" kern="1200" baseline="0" dirty="0">
                <a:solidFill>
                  <a:schemeClr val="tx1"/>
                </a:solidFill>
                <a:effectLst/>
                <a:latin typeface="+mn-lt"/>
                <a:ea typeface="+mn-ea"/>
                <a:cs typeface="+mn-cs"/>
              </a:rPr>
              <a:t> to solve her mysteries. </a:t>
            </a:r>
            <a:r>
              <a:rPr lang="en-US" sz="1200" kern="1200" dirty="0">
                <a:solidFill>
                  <a:schemeClr val="tx1"/>
                </a:solidFill>
                <a:effectLst/>
                <a:latin typeface="+mn-lt"/>
                <a:ea typeface="+mn-ea"/>
                <a:cs typeface="+mn-cs"/>
              </a:rPr>
              <a:t>Her strength threatens the culture of male domination that the patriarchy uses to suppress women physically, emotionally, and mentally.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of these characteristic</a:t>
            </a:r>
            <a:r>
              <a:rPr lang="en-US" sz="1200" kern="1200" baseline="0" dirty="0">
                <a:solidFill>
                  <a:schemeClr val="tx1"/>
                </a:solidFill>
                <a:effectLst/>
                <a:latin typeface="+mn-lt"/>
                <a:ea typeface="+mn-ea"/>
                <a:cs typeface="+mn-cs"/>
              </a:rPr>
              <a:t> have a traditional masculine connotation, and by reading about a women who was so intelligent and independent, many women aspired to be her and reject the role of submissive housewife.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444F1A1-409D-47E5-9725-539AC353557A}" type="slidenum">
              <a:rPr lang="en-US" smtClean="0"/>
              <a:t>3</a:t>
            </a:fld>
            <a:endParaRPr lang="en-US" dirty="0"/>
          </a:p>
        </p:txBody>
      </p:sp>
    </p:spTree>
    <p:extLst>
      <p:ext uri="{BB962C8B-B14F-4D97-AF65-F5344CB8AC3E}">
        <p14:creationId xmlns:p14="http://schemas.microsoft.com/office/powerpoint/2010/main" val="1638937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fictional River Heights, Nancy remains unrestrained by the cult of domesticity and conformity, a world which young girls could use to escape from the patriarchy yet still retain their femininity. Nancy’s quintessential girlhood innocence, however, is problematic as they depict a fanciful society rather than an increasingly complex world</a:t>
            </a:r>
          </a:p>
          <a:p>
            <a:pPr lvl="0"/>
            <a:r>
              <a:rPr lang="en-US" dirty="0"/>
              <a:t>Even though the act of solving mysteries counters traditional gender roles, yet her naivety and characteristic innocence make her problematic, as she is blind to her inherent race and class privilege, two issues which are central to the feminist movement and intersectionality</a:t>
            </a:r>
          </a:p>
          <a:p>
            <a:endParaRPr lang="en-US" dirty="0"/>
          </a:p>
        </p:txBody>
      </p:sp>
      <p:sp>
        <p:nvSpPr>
          <p:cNvPr id="4" name="Slide Number Placeholder 3"/>
          <p:cNvSpPr>
            <a:spLocks noGrp="1"/>
          </p:cNvSpPr>
          <p:nvPr>
            <p:ph type="sldNum" sz="quarter" idx="5"/>
          </p:nvPr>
        </p:nvSpPr>
        <p:spPr/>
        <p:txBody>
          <a:bodyPr/>
          <a:lstStyle/>
          <a:p>
            <a:fld id="{8444F1A1-409D-47E5-9725-539AC353557A}" type="slidenum">
              <a:rPr lang="en-US" smtClean="0"/>
              <a:t>4</a:t>
            </a:fld>
            <a:endParaRPr lang="en-US" dirty="0"/>
          </a:p>
        </p:txBody>
      </p:sp>
    </p:spTree>
    <p:extLst>
      <p:ext uri="{BB962C8B-B14F-4D97-AF65-F5344CB8AC3E}">
        <p14:creationId xmlns:p14="http://schemas.microsoft.com/office/powerpoint/2010/main" val="2577061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the Nancy Drew series continued to remain popular throughout the 1960s, it received criticism for the use of racist stereotypes, and as a result was rewritten to exclude the offensive characterizations. Many characters of color speak in mock dialect and hold traditional servitude positions to whites, alluding to a lack of intelligence and inferiority. The assumption that blacks are inherently liars, untrustworthy, and criminals is also evident in Nancy’s adventures, as people of color are typically either a suspect or the culprit. The blatant use of racist stereotypes allows the audience to perceive these characterizations as realistic and acceptable. In the 1960s, the novels were revised, eliminating all characters of color, favoring whitewashing. The idea that characters of color either need to be portrayed in a racist light, or not at all, contradicts Nancy’s feminist traits, as Nancy is written in a way where she never questions her white privilege.</a:t>
            </a:r>
          </a:p>
          <a:p>
            <a:endParaRPr lang="en-US" dirty="0"/>
          </a:p>
        </p:txBody>
      </p:sp>
      <p:sp>
        <p:nvSpPr>
          <p:cNvPr id="4" name="Slide Number Placeholder 3"/>
          <p:cNvSpPr>
            <a:spLocks noGrp="1"/>
          </p:cNvSpPr>
          <p:nvPr>
            <p:ph type="sldNum" sz="quarter" idx="5"/>
          </p:nvPr>
        </p:nvSpPr>
        <p:spPr/>
        <p:txBody>
          <a:bodyPr/>
          <a:lstStyle/>
          <a:p>
            <a:fld id="{8444F1A1-409D-47E5-9725-539AC353557A}" type="slidenum">
              <a:rPr lang="en-US" smtClean="0"/>
              <a:t>5</a:t>
            </a:fld>
            <a:endParaRPr lang="en-US" dirty="0"/>
          </a:p>
        </p:txBody>
      </p:sp>
    </p:spTree>
    <p:extLst>
      <p:ext uri="{BB962C8B-B14F-4D97-AF65-F5344CB8AC3E}">
        <p14:creationId xmlns:p14="http://schemas.microsoft.com/office/powerpoint/2010/main" val="411551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Nancy’s view of race is not the only issue, as she also is naïve to the fact that she holds white and economic privilege as a member of the upper-middle class, a part of her identity which the authors continually emphasize. Even in the original 1930s novels, Nancy and her family remain untouched by the Great Depression and her financial status is never jeopardized. Nancy’s status is congruent with the idealized 50s and 60s American Dream of the white, suburban family and a white picket-fenced house. This is troubling as the authors and Nancy depict the upper-middle class as the norm. Lastly, most of her cases involve the theft or absence of a priced document or heirloom, stolen from a lower-class individual who desperately needs the money. By finding the prized object she not only solves the mystery, but she elevates these people to her middle-class standards, restoring them to “their accustomed places in society.” Nancy does not recognize that by depicting her socioeconomic status as the norm, she is projecting an idealized version of American society, subtly equating all those below her as lesser in their value to society.</a:t>
            </a:r>
          </a:p>
          <a:p>
            <a:endParaRPr lang="en-US" dirty="0"/>
          </a:p>
        </p:txBody>
      </p:sp>
      <p:sp>
        <p:nvSpPr>
          <p:cNvPr id="4" name="Slide Number Placeholder 3"/>
          <p:cNvSpPr>
            <a:spLocks noGrp="1"/>
          </p:cNvSpPr>
          <p:nvPr>
            <p:ph type="sldNum" sz="quarter" idx="5"/>
          </p:nvPr>
        </p:nvSpPr>
        <p:spPr/>
        <p:txBody>
          <a:bodyPr/>
          <a:lstStyle/>
          <a:p>
            <a:fld id="{8444F1A1-409D-47E5-9725-539AC353557A}" type="slidenum">
              <a:rPr lang="en-US" smtClean="0"/>
              <a:t>6</a:t>
            </a:fld>
            <a:endParaRPr lang="en-US" dirty="0"/>
          </a:p>
        </p:txBody>
      </p:sp>
    </p:spTree>
    <p:extLst>
      <p:ext uri="{BB962C8B-B14F-4D97-AF65-F5344CB8AC3E}">
        <p14:creationId xmlns:p14="http://schemas.microsoft.com/office/powerpoint/2010/main" val="347032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Recognizing that the racist stereotypes were problematic, the originals novels were revised in 1960s. At the time, the United States was at the height of the Cold War and emphasized traditional family and gender values to create feelings of security and solidarity among Americans. The nuclear family was then used as a weapon against communism during the height of the Cold War. In addition, these values were used to contrast the disruption of gender roles created by the second-wave feminists. As the U.S. emphasized heteronormative values, and so did the authors in the rewrites. As a result, the authors continually emphasize her appearance and make her more dependent on men than in the original novels.</a:t>
            </a:r>
          </a:p>
          <a:p>
            <a:endParaRPr lang="en-US" dirty="0"/>
          </a:p>
        </p:txBody>
      </p:sp>
      <p:sp>
        <p:nvSpPr>
          <p:cNvPr id="4" name="Slide Number Placeholder 3"/>
          <p:cNvSpPr>
            <a:spLocks noGrp="1"/>
          </p:cNvSpPr>
          <p:nvPr>
            <p:ph type="sldNum" sz="quarter" idx="5"/>
          </p:nvPr>
        </p:nvSpPr>
        <p:spPr/>
        <p:txBody>
          <a:bodyPr/>
          <a:lstStyle/>
          <a:p>
            <a:fld id="{8444F1A1-409D-47E5-9725-539AC353557A}" type="slidenum">
              <a:rPr lang="en-US" smtClean="0"/>
              <a:t>7</a:t>
            </a:fld>
            <a:endParaRPr lang="en-US" dirty="0"/>
          </a:p>
        </p:txBody>
      </p:sp>
    </p:spTree>
    <p:extLst>
      <p:ext uri="{BB962C8B-B14F-4D97-AF65-F5344CB8AC3E}">
        <p14:creationId xmlns:p14="http://schemas.microsoft.com/office/powerpoint/2010/main" val="3228516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second-wave feminist movement began in 1960s, as women inspired by Nancy Drew to break the glass ceiling of the patriarchy. Although second wave feminists had good intentions for uniting women and feminists under a single message of sisterhood, their failed acknowledgement of intersecting identities made them inherently controversial.</a:t>
            </a:r>
          </a:p>
          <a:p>
            <a:r>
              <a:rPr lang="en-US" sz="1200" kern="1200" dirty="0">
                <a:solidFill>
                  <a:schemeClr val="tx1"/>
                </a:solidFill>
                <a:effectLst/>
                <a:latin typeface="+mn-lt"/>
                <a:ea typeface="+mn-ea"/>
                <a:cs typeface="+mn-cs"/>
              </a:rPr>
              <a:t>They saw women’s experience with sexism through the lens of the white, upper-middle class, dissatisfied housewife, and so their privilege made them the visible architects of feminism. As a result, women of color and poor women’s experiences were invalidated, as white liberal feminists worked within the patriarchy to obtain the status of white men. Some might argue that even though “Nancy does not take on women’s issues per se, solving a mystery is an act of power. Nancy, however, never questions her white or economic privilege, and remains content in her current niche in society. She is comparable to a white, liberal rather than a progressive feminist figure as she works within the patriarchy to attain the status of white men.</a:t>
            </a:r>
          </a:p>
          <a:p>
            <a:endParaRPr lang="en-US" dirty="0"/>
          </a:p>
        </p:txBody>
      </p:sp>
      <p:sp>
        <p:nvSpPr>
          <p:cNvPr id="4" name="Slide Number Placeholder 3"/>
          <p:cNvSpPr>
            <a:spLocks noGrp="1"/>
          </p:cNvSpPr>
          <p:nvPr>
            <p:ph type="sldNum" sz="quarter" idx="5"/>
          </p:nvPr>
        </p:nvSpPr>
        <p:spPr/>
        <p:txBody>
          <a:bodyPr/>
          <a:lstStyle/>
          <a:p>
            <a:fld id="{8444F1A1-409D-47E5-9725-539AC353557A}" type="slidenum">
              <a:rPr lang="en-US" smtClean="0"/>
              <a:t>8</a:t>
            </a:fld>
            <a:endParaRPr lang="en-US" dirty="0"/>
          </a:p>
        </p:txBody>
      </p:sp>
    </p:spTree>
    <p:extLst>
      <p:ext uri="{BB962C8B-B14F-4D97-AF65-F5344CB8AC3E}">
        <p14:creationId xmlns:p14="http://schemas.microsoft.com/office/powerpoint/2010/main" val="2792803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While many women consider Nancy Drew a feminist, her status as a feminist icon is controversial, as she does not directly confront the patriarchy, her privilege, or other feminist issues. Radical feminism is all-inclusive, regardless of race, class, gender, or sexual orientation, a movement which seeks to raise society’s conscience to differing sexist experiences and liberate all women. Although Nancy Drew was a feminist figure of the 1960s, her identity does not align with the intersectional feminists of today, as she only represents a single feminist story. While female characters are important, not every prominent female figure is a feminist. Inclusion and gender are very important topics when it comes to literature, film, and television, and I hope this presentation and paper help encourage these discussions on campus, in academia, and abroad.</a:t>
            </a:r>
          </a:p>
          <a:p>
            <a:endParaRPr lang="en-US" dirty="0"/>
          </a:p>
        </p:txBody>
      </p:sp>
      <p:sp>
        <p:nvSpPr>
          <p:cNvPr id="4" name="Slide Number Placeholder 3"/>
          <p:cNvSpPr>
            <a:spLocks noGrp="1"/>
          </p:cNvSpPr>
          <p:nvPr>
            <p:ph type="sldNum" sz="quarter" idx="5"/>
          </p:nvPr>
        </p:nvSpPr>
        <p:spPr/>
        <p:txBody>
          <a:bodyPr/>
          <a:lstStyle/>
          <a:p>
            <a:fld id="{8444F1A1-409D-47E5-9725-539AC353557A}" type="slidenum">
              <a:rPr lang="en-US" smtClean="0"/>
              <a:t>9</a:t>
            </a:fld>
            <a:endParaRPr lang="en-US" dirty="0"/>
          </a:p>
        </p:txBody>
      </p:sp>
    </p:spTree>
    <p:extLst>
      <p:ext uri="{BB962C8B-B14F-4D97-AF65-F5344CB8AC3E}">
        <p14:creationId xmlns:p14="http://schemas.microsoft.com/office/powerpoint/2010/main" val="348736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1A0637-FBD5-404B-B4F0-9BD42840589E}"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0C2A98-22A6-4D11-82FC-A9062A943960}" type="slidenum">
              <a:rPr lang="en-US" smtClean="0"/>
              <a:t>‹#›</a:t>
            </a:fld>
            <a:endParaRPr lang="en-US" dirty="0"/>
          </a:p>
        </p:txBody>
      </p:sp>
    </p:spTree>
    <p:extLst>
      <p:ext uri="{BB962C8B-B14F-4D97-AF65-F5344CB8AC3E}">
        <p14:creationId xmlns:p14="http://schemas.microsoft.com/office/powerpoint/2010/main" val="7973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1A0637-FBD5-404B-B4F0-9BD42840589E}" type="datetimeFigureOut">
              <a:rPr lang="en-US" smtClean="0"/>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0C2A98-22A6-4D11-82FC-A9062A943960}" type="slidenum">
              <a:rPr lang="en-US" smtClean="0"/>
              <a:t>‹#›</a:t>
            </a:fld>
            <a:endParaRPr lang="en-US" dirty="0"/>
          </a:p>
        </p:txBody>
      </p:sp>
    </p:spTree>
    <p:extLst>
      <p:ext uri="{BB962C8B-B14F-4D97-AF65-F5344CB8AC3E}">
        <p14:creationId xmlns:p14="http://schemas.microsoft.com/office/powerpoint/2010/main" val="2866633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1A0637-FBD5-404B-B4F0-9BD42840589E}" type="datetimeFigureOut">
              <a:rPr lang="en-US" smtClean="0"/>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0C2A98-22A6-4D11-82FC-A9062A943960}" type="slidenum">
              <a:rPr lang="en-US" smtClean="0"/>
              <a:t>‹#›</a:t>
            </a:fld>
            <a:endParaRPr lang="en-US" dirty="0"/>
          </a:p>
        </p:txBody>
      </p:sp>
    </p:spTree>
    <p:extLst>
      <p:ext uri="{BB962C8B-B14F-4D97-AF65-F5344CB8AC3E}">
        <p14:creationId xmlns:p14="http://schemas.microsoft.com/office/powerpoint/2010/main" val="117796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1A0637-FBD5-404B-B4F0-9BD42840589E}"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0C2A98-22A6-4D11-82FC-A9062A943960}" type="slidenum">
              <a:rPr lang="en-US" smtClean="0"/>
              <a:t>‹#›</a:t>
            </a:fld>
            <a:endParaRPr lang="en-US" dirty="0"/>
          </a:p>
        </p:txBody>
      </p:sp>
    </p:spTree>
    <p:extLst>
      <p:ext uri="{BB962C8B-B14F-4D97-AF65-F5344CB8AC3E}">
        <p14:creationId xmlns:p14="http://schemas.microsoft.com/office/powerpoint/2010/main" val="846746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1A0637-FBD5-404B-B4F0-9BD42840589E}"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0C2A98-22A6-4D11-82FC-A9062A943960}" type="slidenum">
              <a:rPr lang="en-US" smtClean="0"/>
              <a:t>‹#›</a:t>
            </a:fld>
            <a:endParaRPr lang="en-US" dirty="0"/>
          </a:p>
        </p:txBody>
      </p:sp>
    </p:spTree>
    <p:extLst>
      <p:ext uri="{BB962C8B-B14F-4D97-AF65-F5344CB8AC3E}">
        <p14:creationId xmlns:p14="http://schemas.microsoft.com/office/powerpoint/2010/main" val="356475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71A0637-FBD5-404B-B4F0-9BD42840589E}" type="datetimeFigureOut">
              <a:rPr lang="en-US" smtClean="0"/>
              <a:t>4/28/2020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A20C2A98-22A6-4D11-82FC-A9062A943960}" type="slidenum">
              <a:rPr lang="en-US" smtClean="0"/>
              <a:t>‹#›</a:t>
            </a:fld>
            <a:endParaRPr lang="en-US" dirty="0"/>
          </a:p>
        </p:txBody>
      </p:sp>
    </p:spTree>
    <p:extLst>
      <p:ext uri="{BB962C8B-B14F-4D97-AF65-F5344CB8AC3E}">
        <p14:creationId xmlns:p14="http://schemas.microsoft.com/office/powerpoint/2010/main" val="407079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71A0637-FBD5-404B-B4F0-9BD42840589E}" type="datetimeFigureOut">
              <a:rPr lang="en-US" smtClean="0"/>
              <a:t>4/28/2020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A20C2A98-22A6-4D11-82FC-A9062A943960}" type="slidenum">
              <a:rPr lang="en-US" smtClean="0"/>
              <a:t>‹#›</a:t>
            </a:fld>
            <a:endParaRPr lang="en-US" dirty="0"/>
          </a:p>
        </p:txBody>
      </p:sp>
    </p:spTree>
    <p:extLst>
      <p:ext uri="{BB962C8B-B14F-4D97-AF65-F5344CB8AC3E}">
        <p14:creationId xmlns:p14="http://schemas.microsoft.com/office/powerpoint/2010/main" val="34637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71A0637-FBD5-404B-B4F0-9BD42840589E}" type="datetimeFigureOut">
              <a:rPr lang="en-US" smtClean="0"/>
              <a:t>4/28/2020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A20C2A98-22A6-4D11-82FC-A9062A943960}" type="slidenum">
              <a:rPr lang="en-US" smtClean="0"/>
              <a:t>‹#›</a:t>
            </a:fld>
            <a:endParaRPr lang="en-US" dirty="0"/>
          </a:p>
        </p:txBody>
      </p:sp>
    </p:spTree>
    <p:extLst>
      <p:ext uri="{BB962C8B-B14F-4D97-AF65-F5344CB8AC3E}">
        <p14:creationId xmlns:p14="http://schemas.microsoft.com/office/powerpoint/2010/main" val="6203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71A0637-FBD5-404B-B4F0-9BD42840589E}" type="datetimeFigureOut">
              <a:rPr lang="en-US" smtClean="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0C2A98-22A6-4D11-82FC-A9062A943960}" type="slidenum">
              <a:rPr lang="en-US" smtClean="0"/>
              <a:t>‹#›</a:t>
            </a:fld>
            <a:endParaRPr lang="en-US" dirty="0"/>
          </a:p>
        </p:txBody>
      </p:sp>
    </p:spTree>
    <p:extLst>
      <p:ext uri="{BB962C8B-B14F-4D97-AF65-F5344CB8AC3E}">
        <p14:creationId xmlns:p14="http://schemas.microsoft.com/office/powerpoint/2010/main" val="415333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71A0637-FBD5-404B-B4F0-9BD42840589E}" type="datetimeFigureOut">
              <a:rPr lang="en-US" smtClean="0"/>
              <a:t>4/28/2020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A20C2A98-22A6-4D11-82FC-A9062A943960}" type="slidenum">
              <a:rPr lang="en-US" smtClean="0"/>
              <a:t>‹#›</a:t>
            </a:fld>
            <a:endParaRPr lang="en-US" dirty="0"/>
          </a:p>
        </p:txBody>
      </p:sp>
    </p:spTree>
    <p:extLst>
      <p:ext uri="{BB962C8B-B14F-4D97-AF65-F5344CB8AC3E}">
        <p14:creationId xmlns:p14="http://schemas.microsoft.com/office/powerpoint/2010/main" val="317310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71A0637-FBD5-404B-B4F0-9BD42840589E}" type="datetimeFigureOut">
              <a:rPr lang="en-US" smtClean="0"/>
              <a:t>4/28/2020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A20C2A98-22A6-4D11-82FC-A9062A943960}" type="slidenum">
              <a:rPr lang="en-US" smtClean="0"/>
              <a:t>‹#›</a:t>
            </a:fld>
            <a:endParaRPr lang="en-US" dirty="0"/>
          </a:p>
        </p:txBody>
      </p:sp>
    </p:spTree>
    <p:extLst>
      <p:ext uri="{BB962C8B-B14F-4D97-AF65-F5344CB8AC3E}">
        <p14:creationId xmlns:p14="http://schemas.microsoft.com/office/powerpoint/2010/main" val="77614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71A0637-FBD5-404B-B4F0-9BD42840589E}" type="datetimeFigureOut">
              <a:rPr lang="en-US" smtClean="0"/>
              <a:t>4/28/2020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A20C2A98-22A6-4D11-82FC-A9062A943960}" type="slidenum">
              <a:rPr lang="en-US" smtClean="0"/>
              <a:t>‹#›</a:t>
            </a:fld>
            <a:endParaRPr lang="en-US" dirty="0"/>
          </a:p>
        </p:txBody>
      </p:sp>
    </p:spTree>
    <p:extLst>
      <p:ext uri="{BB962C8B-B14F-4D97-AF65-F5344CB8AC3E}">
        <p14:creationId xmlns:p14="http://schemas.microsoft.com/office/powerpoint/2010/main" val="379312780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73">
            <a:extLst>
              <a:ext uri="{FF2B5EF4-FFF2-40B4-BE49-F238E27FC236}">
                <a16:creationId xmlns:a16="http://schemas.microsoft.com/office/drawing/2014/main" id="{130E94B5-6B03-4C6D-A886-D92083B3E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Rectangle 75">
            <a:extLst>
              <a:ext uri="{FF2B5EF4-FFF2-40B4-BE49-F238E27FC236}">
                <a16:creationId xmlns:a16="http://schemas.microsoft.com/office/drawing/2014/main" id="{597B8231-6339-4326-9EE6-D2F78558E2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7974"/>
            <a:ext cx="11707367" cy="25380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430DE70-6607-4BEA-A4D9-AEF4F9A85793}"/>
              </a:ext>
            </a:extLst>
          </p:cNvPr>
          <p:cNvSpPr>
            <a:spLocks noGrp="1"/>
          </p:cNvSpPr>
          <p:nvPr>
            <p:ph type="ctrTitle"/>
          </p:nvPr>
        </p:nvSpPr>
        <p:spPr>
          <a:xfrm>
            <a:off x="1069848" y="3733110"/>
            <a:ext cx="10210862" cy="1326227"/>
          </a:xfrm>
        </p:spPr>
        <p:txBody>
          <a:bodyPr>
            <a:normAutofit/>
          </a:bodyPr>
          <a:lstStyle/>
          <a:p>
            <a:r>
              <a:rPr lang="en-US" sz="4100" dirty="0"/>
              <a:t>Nancy Drew: A Feminist Icon or a Problematic Figure of the Patriarchy and White Privilege</a:t>
            </a:r>
          </a:p>
        </p:txBody>
      </p:sp>
      <p:sp>
        <p:nvSpPr>
          <p:cNvPr id="3" name="Subtitle 2">
            <a:extLst>
              <a:ext uri="{FF2B5EF4-FFF2-40B4-BE49-F238E27FC236}">
                <a16:creationId xmlns:a16="http://schemas.microsoft.com/office/drawing/2014/main" id="{F17167DD-5919-4EE0-9255-1D5D0C4D7E3E}"/>
              </a:ext>
            </a:extLst>
          </p:cNvPr>
          <p:cNvSpPr>
            <a:spLocks noGrp="1"/>
          </p:cNvSpPr>
          <p:nvPr>
            <p:ph type="subTitle" idx="1"/>
          </p:nvPr>
        </p:nvSpPr>
        <p:spPr>
          <a:xfrm>
            <a:off x="1100014" y="5234473"/>
            <a:ext cx="10180696" cy="667414"/>
          </a:xfrm>
        </p:spPr>
        <p:txBody>
          <a:bodyPr>
            <a:noAutofit/>
          </a:bodyPr>
          <a:lstStyle/>
          <a:p>
            <a:r>
              <a:rPr lang="en-US" sz="2000" dirty="0"/>
              <a:t>By Elizabeth Farren</a:t>
            </a:r>
          </a:p>
          <a:p>
            <a:endParaRPr lang="en-US" sz="2000" dirty="0"/>
          </a:p>
        </p:txBody>
      </p:sp>
      <p:pic>
        <p:nvPicPr>
          <p:cNvPr id="1026" name="Picture 2" descr="Nancy Drew: All 56 books, ranked">
            <a:extLst>
              <a:ext uri="{FF2B5EF4-FFF2-40B4-BE49-F238E27FC236}">
                <a16:creationId xmlns:a16="http://schemas.microsoft.com/office/drawing/2014/main" id="{AC8B27D7-FFA8-43BB-BEC6-A9C80B874E9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2652" y="498629"/>
            <a:ext cx="6189710" cy="2754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184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6" name="Rectangle 155">
            <a:extLst>
              <a:ext uri="{FF2B5EF4-FFF2-40B4-BE49-F238E27FC236}">
                <a16:creationId xmlns:a16="http://schemas.microsoft.com/office/drawing/2014/main" id="{18CADB29-8DC2-4A50-8BEC-5C30E8868F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a:extLst>
              <a:ext uri="{FF2B5EF4-FFF2-40B4-BE49-F238E27FC236}">
                <a16:creationId xmlns:a16="http://schemas.microsoft.com/office/drawing/2014/main" id="{5DF1B43F-EA23-4B99-96C3-C17484DE3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673946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3BDE5F7-2283-43E3-89A1-0781201E241F}"/>
              </a:ext>
            </a:extLst>
          </p:cNvPr>
          <p:cNvSpPr>
            <a:spLocks noGrp="1"/>
          </p:cNvSpPr>
          <p:nvPr>
            <p:ph type="ctrTitle"/>
          </p:nvPr>
        </p:nvSpPr>
        <p:spPr>
          <a:xfrm>
            <a:off x="1286930" y="1557866"/>
            <a:ext cx="4805489" cy="4047068"/>
          </a:xfrm>
        </p:spPr>
        <p:txBody>
          <a:bodyPr anchor="ctr">
            <a:normAutofit/>
          </a:bodyPr>
          <a:lstStyle/>
          <a:p>
            <a:pPr algn="ctr"/>
            <a:r>
              <a:rPr lang="en-US" sz="6600" dirty="0"/>
              <a:t>Thank you for watching!</a:t>
            </a:r>
            <a:br>
              <a:rPr lang="en-US" sz="6600" dirty="0"/>
            </a:br>
            <a:endParaRPr lang="en-US" sz="6600" dirty="0"/>
          </a:p>
        </p:txBody>
      </p:sp>
      <p:sp>
        <p:nvSpPr>
          <p:cNvPr id="3" name="Subtitle 2">
            <a:extLst>
              <a:ext uri="{FF2B5EF4-FFF2-40B4-BE49-F238E27FC236}">
                <a16:creationId xmlns:a16="http://schemas.microsoft.com/office/drawing/2014/main" id="{7F3E3367-93DB-4372-A935-86DFC47222C9}"/>
              </a:ext>
            </a:extLst>
          </p:cNvPr>
          <p:cNvSpPr>
            <a:spLocks noGrp="1"/>
          </p:cNvSpPr>
          <p:nvPr>
            <p:ph type="subTitle" idx="1"/>
          </p:nvPr>
        </p:nvSpPr>
        <p:spPr>
          <a:xfrm>
            <a:off x="6975836" y="890644"/>
            <a:ext cx="3011250" cy="5076712"/>
          </a:xfrm>
        </p:spPr>
        <p:txBody>
          <a:bodyPr anchor="ctr">
            <a:normAutofit/>
          </a:bodyPr>
          <a:lstStyle/>
          <a:p>
            <a:pPr algn="ctr"/>
            <a:r>
              <a:rPr lang="en-US" sz="2800" dirty="0">
                <a:solidFill>
                  <a:schemeClr val="accent1"/>
                </a:solidFill>
              </a:rPr>
              <a:t>And to all Feminists: may you all have the space, visibility, and opportunity to have their voices heard and stories told</a:t>
            </a:r>
          </a:p>
        </p:txBody>
      </p:sp>
      <p:sp>
        <p:nvSpPr>
          <p:cNvPr id="160" name="Rectangle 159">
            <a:extLst>
              <a:ext uri="{FF2B5EF4-FFF2-40B4-BE49-F238E27FC236}">
                <a16:creationId xmlns:a16="http://schemas.microsoft.com/office/drawing/2014/main" id="{D5FD08BB-EB5C-48F5-95FD-3F539DDD4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34135" y="761999"/>
            <a:ext cx="1561446"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AutoShape 2" descr="What Is Intersectional Feminism?">
            <a:extLst>
              <a:ext uri="{FF2B5EF4-FFF2-40B4-BE49-F238E27FC236}">
                <a16:creationId xmlns:a16="http://schemas.microsoft.com/office/drawing/2014/main" id="{6ADBDA69-99E2-42D2-9D4D-A8DF6E67458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What Is Intersectional Feminism?">
            <a:extLst>
              <a:ext uri="{FF2B5EF4-FFF2-40B4-BE49-F238E27FC236}">
                <a16:creationId xmlns:a16="http://schemas.microsoft.com/office/drawing/2014/main" id="{3DF6C41D-7E67-44D8-AD47-5868521559D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9024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F886-0ED7-4F72-957B-3823D5D48EC5}"/>
              </a:ext>
            </a:extLst>
          </p:cNvPr>
          <p:cNvSpPr>
            <a:spLocks noGrp="1"/>
          </p:cNvSpPr>
          <p:nvPr>
            <p:ph type="title"/>
          </p:nvPr>
        </p:nvSpPr>
        <p:spPr>
          <a:xfrm>
            <a:off x="252919" y="1225437"/>
            <a:ext cx="2947482" cy="4601183"/>
          </a:xfrm>
        </p:spPr>
        <p:txBody>
          <a:bodyPr>
            <a:normAutofit/>
          </a:bodyPr>
          <a:lstStyle/>
          <a:p>
            <a:r>
              <a:rPr lang="en-US" sz="4400" dirty="0">
                <a:latin typeface="Bodoni MT" panose="02070603080606020203" pitchFamily="18" charset="0"/>
              </a:rPr>
              <a:t>Why Nancy Drew?</a:t>
            </a:r>
            <a:br>
              <a:rPr lang="en-US" sz="4400" dirty="0"/>
            </a:br>
            <a:endParaRPr lang="en-US" sz="4400" dirty="0">
              <a:latin typeface="Bodoni MT" panose="02070603080606020203" pitchFamily="18" charset="0"/>
            </a:endParaRPr>
          </a:p>
        </p:txBody>
      </p:sp>
      <p:sp>
        <p:nvSpPr>
          <p:cNvPr id="3" name="Content Placeholder 2">
            <a:extLst>
              <a:ext uri="{FF2B5EF4-FFF2-40B4-BE49-F238E27FC236}">
                <a16:creationId xmlns:a16="http://schemas.microsoft.com/office/drawing/2014/main" id="{E7255546-226B-423D-B97D-27E8499AAFDB}"/>
              </a:ext>
            </a:extLst>
          </p:cNvPr>
          <p:cNvSpPr>
            <a:spLocks noGrp="1"/>
          </p:cNvSpPr>
          <p:nvPr>
            <p:ph idx="1"/>
          </p:nvPr>
        </p:nvSpPr>
        <p:spPr>
          <a:xfrm>
            <a:off x="3869267" y="864108"/>
            <a:ext cx="3585891" cy="5120640"/>
          </a:xfrm>
        </p:spPr>
        <p:txBody>
          <a:bodyPr>
            <a:normAutofit/>
          </a:bodyPr>
          <a:lstStyle/>
          <a:p>
            <a:pPr>
              <a:buFont typeface="Arial" panose="020B0604020202020204" pitchFamily="34" charset="0"/>
              <a:buChar char="•"/>
            </a:pPr>
            <a:r>
              <a:rPr lang="en-US" dirty="0"/>
              <a:t>Original series created in 1930 and published by the Stratemeyer Syndicate</a:t>
            </a:r>
          </a:p>
          <a:p>
            <a:pPr>
              <a:buFont typeface="Arial" panose="020B0604020202020204" pitchFamily="34" charset="0"/>
              <a:buChar char="•"/>
            </a:pPr>
            <a:r>
              <a:rPr lang="en-US" dirty="0"/>
              <a:t>Nicknamed the “girl detective”</a:t>
            </a:r>
          </a:p>
          <a:p>
            <a:pPr>
              <a:buFont typeface="Arial" panose="020B0604020202020204" pitchFamily="34" charset="0"/>
              <a:buChar char="•"/>
            </a:pPr>
            <a:r>
              <a:rPr lang="en-US" dirty="0"/>
              <a:t>Inspiration for women across generations</a:t>
            </a:r>
          </a:p>
          <a:p>
            <a:pPr>
              <a:buFont typeface="Arial" panose="020B0604020202020204" pitchFamily="34" charset="0"/>
              <a:buChar char="•"/>
            </a:pPr>
            <a:r>
              <a:rPr lang="en-US" dirty="0"/>
              <a:t>Novels adapted into movies, television series, comic books, and video games</a:t>
            </a:r>
          </a:p>
        </p:txBody>
      </p:sp>
      <p:pic>
        <p:nvPicPr>
          <p:cNvPr id="2050" name="Picture 2" descr="Nancy Drew Mystery Stories : The Secret of The Old Clock and The ...">
            <a:extLst>
              <a:ext uri="{FF2B5EF4-FFF2-40B4-BE49-F238E27FC236}">
                <a16:creationId xmlns:a16="http://schemas.microsoft.com/office/drawing/2014/main" id="{0B45BD24-7EBB-46FD-B9F0-3BE09C809D9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10474" y="868680"/>
            <a:ext cx="3290011" cy="512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04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78">
            <a:extLst>
              <a:ext uri="{FF2B5EF4-FFF2-40B4-BE49-F238E27FC236}">
                <a16:creationId xmlns:a16="http://schemas.microsoft.com/office/drawing/2014/main" id="{36324DAD-3C03-4590-BDB0-ACCE29E8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5" name="Rectangle 80">
            <a:extLst>
              <a:ext uri="{FF2B5EF4-FFF2-40B4-BE49-F238E27FC236}">
                <a16:creationId xmlns:a16="http://schemas.microsoft.com/office/drawing/2014/main" id="{64D0ABBA-7770-4A8E-A402-3336AD7E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9CB8CD7-F21B-48FF-9A20-65D9BFDC415E}"/>
              </a:ext>
            </a:extLst>
          </p:cNvPr>
          <p:cNvSpPr>
            <a:spLocks noGrp="1"/>
          </p:cNvSpPr>
          <p:nvPr>
            <p:ph type="title"/>
          </p:nvPr>
        </p:nvSpPr>
        <p:spPr>
          <a:xfrm>
            <a:off x="289248" y="1123837"/>
            <a:ext cx="6451110" cy="1255469"/>
          </a:xfrm>
        </p:spPr>
        <p:txBody>
          <a:bodyPr>
            <a:normAutofit/>
          </a:bodyPr>
          <a:lstStyle/>
          <a:p>
            <a:r>
              <a:rPr lang="en-US" dirty="0">
                <a:latin typeface="Bodoni MT" panose="02070603080606020203" pitchFamily="18" charset="0"/>
              </a:rPr>
              <a:t>Girl Detective and Feminist Icon</a:t>
            </a:r>
          </a:p>
        </p:txBody>
      </p:sp>
      <p:sp>
        <p:nvSpPr>
          <p:cNvPr id="3082" name="Content Placeholder 3079">
            <a:extLst>
              <a:ext uri="{FF2B5EF4-FFF2-40B4-BE49-F238E27FC236}">
                <a16:creationId xmlns:a16="http://schemas.microsoft.com/office/drawing/2014/main" id="{F7EE1E62-AED3-4319-B3BF-3B1428B1C63A}"/>
              </a:ext>
            </a:extLst>
          </p:cNvPr>
          <p:cNvSpPr>
            <a:spLocks noGrp="1"/>
          </p:cNvSpPr>
          <p:nvPr>
            <p:ph idx="1"/>
          </p:nvPr>
        </p:nvSpPr>
        <p:spPr>
          <a:xfrm>
            <a:off x="289248" y="2510395"/>
            <a:ext cx="6451109" cy="3274586"/>
          </a:xfrm>
        </p:spPr>
        <p:txBody>
          <a:bodyPr anchor="t">
            <a:normAutofit/>
          </a:bodyPr>
          <a:lstStyle/>
          <a:p>
            <a:pPr>
              <a:buClr>
                <a:schemeClr val="bg1"/>
              </a:buClr>
              <a:buFont typeface="Arial" panose="020B0604020202020204" pitchFamily="34" charset="0"/>
              <a:buChar char="•"/>
            </a:pPr>
            <a:r>
              <a:rPr lang="en-US" sz="2400" dirty="0">
                <a:solidFill>
                  <a:srgbClr val="FFFFFF"/>
                </a:solidFill>
              </a:rPr>
              <a:t>Traits that challenged gender roles</a:t>
            </a:r>
          </a:p>
          <a:p>
            <a:pPr lvl="1">
              <a:buClr>
                <a:schemeClr val="bg1"/>
              </a:buClr>
              <a:buFont typeface="Arial" panose="020B0604020202020204" pitchFamily="34" charset="0"/>
              <a:buChar char="•"/>
            </a:pPr>
            <a:r>
              <a:rPr lang="en-US" sz="2400" dirty="0">
                <a:solidFill>
                  <a:srgbClr val="FFFFFF"/>
                </a:solidFill>
              </a:rPr>
              <a:t>Independent</a:t>
            </a:r>
          </a:p>
          <a:p>
            <a:pPr lvl="1">
              <a:buClr>
                <a:schemeClr val="bg1"/>
              </a:buClr>
              <a:buFont typeface="Arial" panose="020B0604020202020204" pitchFamily="34" charset="0"/>
              <a:buChar char="•"/>
            </a:pPr>
            <a:r>
              <a:rPr lang="en-US" sz="2400" dirty="0">
                <a:solidFill>
                  <a:srgbClr val="FFFFFF"/>
                </a:solidFill>
              </a:rPr>
              <a:t>Intelligent and Resourceful</a:t>
            </a:r>
          </a:p>
          <a:p>
            <a:pPr lvl="1">
              <a:buClr>
                <a:schemeClr val="bg1"/>
              </a:buClr>
              <a:buFont typeface="Arial" panose="020B0604020202020204" pitchFamily="34" charset="0"/>
              <a:buChar char="•"/>
            </a:pPr>
            <a:r>
              <a:rPr lang="en-US" sz="2400" dirty="0">
                <a:solidFill>
                  <a:srgbClr val="FFFFFF"/>
                </a:solidFill>
              </a:rPr>
              <a:t>Athletic Ability</a:t>
            </a:r>
          </a:p>
          <a:p>
            <a:pPr>
              <a:buClr>
                <a:schemeClr val="bg1"/>
              </a:buClr>
              <a:buFont typeface="Arial" panose="020B0604020202020204" pitchFamily="34" charset="0"/>
              <a:buChar char="•"/>
            </a:pPr>
            <a:r>
              <a:rPr lang="en-US" sz="2400" dirty="0">
                <a:solidFill>
                  <a:srgbClr val="FFFFFF"/>
                </a:solidFill>
              </a:rPr>
              <a:t>Inspired women to reject the role of the submissive housewife </a:t>
            </a:r>
          </a:p>
          <a:p>
            <a:endParaRPr lang="en-US" sz="2400" dirty="0">
              <a:solidFill>
                <a:srgbClr val="FFFFFF"/>
              </a:solidFill>
            </a:endParaRPr>
          </a:p>
        </p:txBody>
      </p:sp>
      <p:pic>
        <p:nvPicPr>
          <p:cNvPr id="3076" name="Picture 4" descr="Magnify Stock Photos And Images - 123RF">
            <a:extLst>
              <a:ext uri="{FF2B5EF4-FFF2-40B4-BE49-F238E27FC236}">
                <a16:creationId xmlns:a16="http://schemas.microsoft.com/office/drawing/2014/main" id="{2A814C53-941F-4708-ADD7-7C64CE8E87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2" r="-3" b="-3"/>
          <a:stretch/>
        </p:blipFill>
        <p:spPr bwMode="auto">
          <a:xfrm>
            <a:off x="7545032" y="759599"/>
            <a:ext cx="3778286" cy="25848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etective Stories | WCAI">
            <a:extLst>
              <a:ext uri="{FF2B5EF4-FFF2-40B4-BE49-F238E27FC236}">
                <a16:creationId xmlns:a16="http://schemas.microsoft.com/office/drawing/2014/main" id="{A720D68F-F3BF-4F58-9183-35E589B6502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915" r="2" b="10416"/>
          <a:stretch/>
        </p:blipFill>
        <p:spPr bwMode="auto">
          <a:xfrm>
            <a:off x="7545032" y="3505358"/>
            <a:ext cx="3778286" cy="2584546"/>
          </a:xfrm>
          <a:prstGeom prst="rect">
            <a:avLst/>
          </a:prstGeom>
          <a:noFill/>
          <a:extLst>
            <a:ext uri="{909E8E84-426E-40DD-AFC4-6F175D3DCCD1}">
              <a14:hiddenFill xmlns:a14="http://schemas.microsoft.com/office/drawing/2010/main">
                <a:solidFill>
                  <a:srgbClr val="FFFFFF"/>
                </a:solidFill>
              </a14:hiddenFill>
            </a:ext>
          </a:extLst>
        </p:spPr>
      </p:pic>
      <p:sp>
        <p:nvSpPr>
          <p:cNvPr id="3086" name="Rectangle 82">
            <a:extLst>
              <a:ext uri="{FF2B5EF4-FFF2-40B4-BE49-F238E27FC236}">
                <a16:creationId xmlns:a16="http://schemas.microsoft.com/office/drawing/2014/main" id="{A6ACAFF7-48DF-441D-AF2E-21BC7596E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9591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Neighbourhoods | Tourism Winnipeg">
            <a:extLst>
              <a:ext uri="{FF2B5EF4-FFF2-40B4-BE49-F238E27FC236}">
                <a16:creationId xmlns:a16="http://schemas.microsoft.com/office/drawing/2014/main" id="{F2284E5A-4790-4E32-A03A-2BBAD08D2A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24980"/>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263B88C-8C6F-457E-B083-6ECDA76BC2F2}"/>
              </a:ext>
            </a:extLst>
          </p:cNvPr>
          <p:cNvSpPr>
            <a:spLocks noGrp="1"/>
          </p:cNvSpPr>
          <p:nvPr>
            <p:ph type="title"/>
          </p:nvPr>
        </p:nvSpPr>
        <p:spPr>
          <a:xfrm>
            <a:off x="252919" y="1123837"/>
            <a:ext cx="2947482" cy="4601183"/>
          </a:xfrm>
        </p:spPr>
        <p:txBody>
          <a:bodyPr>
            <a:normAutofit/>
          </a:bodyPr>
          <a:lstStyle/>
          <a:p>
            <a:r>
              <a:rPr lang="en-US" dirty="0">
                <a:latin typeface="Bodoni MT" panose="02070603080606020203" pitchFamily="18" charset="0"/>
              </a:rPr>
              <a:t>The Fanciful World of River Heights</a:t>
            </a:r>
          </a:p>
        </p:txBody>
      </p:sp>
      <p:sp>
        <p:nvSpPr>
          <p:cNvPr id="75" name="Rectangle 74">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5DC7E6E-A897-4478-B8D1-E6F398005DF9}"/>
              </a:ext>
            </a:extLst>
          </p:cNvPr>
          <p:cNvSpPr>
            <a:spLocks noGrp="1"/>
          </p:cNvSpPr>
          <p:nvPr>
            <p:ph idx="1"/>
          </p:nvPr>
        </p:nvSpPr>
        <p:spPr>
          <a:xfrm>
            <a:off x="3869268" y="864108"/>
            <a:ext cx="7315200" cy="5120640"/>
          </a:xfrm>
        </p:spPr>
        <p:txBody>
          <a:bodyPr>
            <a:normAutofit/>
          </a:bodyPr>
          <a:lstStyle/>
          <a:p>
            <a:pPr lvl="0"/>
            <a:r>
              <a:rPr lang="en-US" dirty="0"/>
              <a:t>Young girls and women could escape the patriarchy and cult of domesticity with Nancy in River Heights</a:t>
            </a:r>
          </a:p>
          <a:p>
            <a:pPr lvl="0"/>
            <a:r>
              <a:rPr lang="en-US" dirty="0"/>
              <a:t>But Nancy’s quintessential girlhood innocence is problematic as they depict a fanciful society rather than an increasingly complex world</a:t>
            </a:r>
          </a:p>
          <a:p>
            <a:pPr lvl="0"/>
            <a:r>
              <a:rPr lang="en-US" dirty="0"/>
              <a:t>She remains blind to her inherent race and class privilege, two issues which are central to the feminist movement and intersectionality</a:t>
            </a:r>
          </a:p>
          <a:p>
            <a:endParaRPr lang="en-US" dirty="0"/>
          </a:p>
        </p:txBody>
      </p:sp>
      <p:sp>
        <p:nvSpPr>
          <p:cNvPr id="77" name="Rectangle 76">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314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49430-4B22-4C6B-ABCF-BB90351D158C}"/>
              </a:ext>
            </a:extLst>
          </p:cNvPr>
          <p:cNvSpPr>
            <a:spLocks noGrp="1"/>
          </p:cNvSpPr>
          <p:nvPr>
            <p:ph type="title"/>
          </p:nvPr>
        </p:nvSpPr>
        <p:spPr>
          <a:xfrm>
            <a:off x="252919" y="1123837"/>
            <a:ext cx="2947482" cy="4601183"/>
          </a:xfrm>
        </p:spPr>
        <p:txBody>
          <a:bodyPr>
            <a:normAutofit/>
          </a:bodyPr>
          <a:lstStyle/>
          <a:p>
            <a:r>
              <a:rPr lang="en-US" sz="4000" dirty="0">
                <a:latin typeface="Bodoni MT" panose="02070603080606020203" pitchFamily="18" charset="0"/>
              </a:rPr>
              <a:t>Racist Stereotyping</a:t>
            </a:r>
            <a:br>
              <a:rPr lang="en-US" dirty="0">
                <a:latin typeface="Bodoni MT" panose="02070603080606020203" pitchFamily="18" charset="0"/>
              </a:rPr>
            </a:br>
            <a:endParaRPr lang="en-US" sz="1800" b="1" dirty="0">
              <a:solidFill>
                <a:schemeClr val="bg1"/>
              </a:solidFill>
              <a:latin typeface="Bodoni MT" panose="02070603080606020203" pitchFamily="18" charset="0"/>
            </a:endParaRPr>
          </a:p>
        </p:txBody>
      </p:sp>
      <p:graphicFrame>
        <p:nvGraphicFramePr>
          <p:cNvPr id="29" name="Content Placeholder 2">
            <a:extLst>
              <a:ext uri="{FF2B5EF4-FFF2-40B4-BE49-F238E27FC236}">
                <a16:creationId xmlns:a16="http://schemas.microsoft.com/office/drawing/2014/main" id="{C22D3A0D-F16C-4ACD-9676-D531CC75D87C}"/>
              </a:ext>
            </a:extLst>
          </p:cNvPr>
          <p:cNvGraphicFramePr>
            <a:graphicFrameLocks noGrp="1"/>
          </p:cNvGraphicFramePr>
          <p:nvPr>
            <p:ph idx="1"/>
            <p:extLst>
              <p:ext uri="{D42A27DB-BD31-4B8C-83A1-F6EECF244321}">
                <p14:modId xmlns:p14="http://schemas.microsoft.com/office/powerpoint/2010/main" val="269741476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070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E0E362-F8EA-4C48-B483-5DEBE47E6F50}"/>
              </a:ext>
            </a:extLst>
          </p:cNvPr>
          <p:cNvSpPr>
            <a:spLocks noGrp="1"/>
          </p:cNvSpPr>
          <p:nvPr>
            <p:ph type="title"/>
          </p:nvPr>
        </p:nvSpPr>
        <p:spPr>
          <a:xfrm>
            <a:off x="8895775" y="1123837"/>
            <a:ext cx="2947482" cy="4601183"/>
          </a:xfrm>
        </p:spPr>
        <p:txBody>
          <a:bodyPr>
            <a:normAutofit/>
          </a:bodyPr>
          <a:lstStyle/>
          <a:p>
            <a:r>
              <a:rPr lang="en-US" sz="6000">
                <a:latin typeface="Bodoni MT" panose="02070603080606020203" pitchFamily="18" charset="0"/>
              </a:rPr>
              <a:t>Classism</a:t>
            </a:r>
            <a:endParaRPr lang="en-US" sz="2000" b="1" dirty="0">
              <a:latin typeface="Bodoni MT" panose="02070603080606020203" pitchFamily="18" charset="0"/>
            </a:endParaRPr>
          </a:p>
        </p:txBody>
      </p:sp>
      <p:sp>
        <p:nvSpPr>
          <p:cNvPr id="27" name="Rectangle 26">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a:extLst>
              <a:ext uri="{FF2B5EF4-FFF2-40B4-BE49-F238E27FC236}">
                <a16:creationId xmlns:a16="http://schemas.microsoft.com/office/drawing/2014/main" id="{E947A544-2D3A-403F-B355-4B03F6818335}"/>
              </a:ext>
            </a:extLst>
          </p:cNvPr>
          <p:cNvGrpSpPr/>
          <p:nvPr/>
        </p:nvGrpSpPr>
        <p:grpSpPr>
          <a:xfrm>
            <a:off x="866647" y="935946"/>
            <a:ext cx="7293610" cy="5037643"/>
            <a:chOff x="866647" y="935946"/>
            <a:chExt cx="7293610" cy="5037643"/>
          </a:xfrm>
        </p:grpSpPr>
        <p:sp>
          <p:nvSpPr>
            <p:cNvPr id="5" name="Rectangle: Rounded Corners 4">
              <a:extLst>
                <a:ext uri="{FF2B5EF4-FFF2-40B4-BE49-F238E27FC236}">
                  <a16:creationId xmlns:a16="http://schemas.microsoft.com/office/drawing/2014/main" id="{0D670128-6407-4895-84C7-5ADBADDA0BB8}"/>
                </a:ext>
              </a:extLst>
            </p:cNvPr>
            <p:cNvSpPr/>
            <p:nvPr/>
          </p:nvSpPr>
          <p:spPr>
            <a:xfrm>
              <a:off x="866647" y="935946"/>
              <a:ext cx="7293610" cy="1060556"/>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p:style>
        </p:sp>
        <p:sp>
          <p:nvSpPr>
            <p:cNvPr id="7" name="Freeform: Shape 6">
              <a:extLst>
                <a:ext uri="{FF2B5EF4-FFF2-40B4-BE49-F238E27FC236}">
                  <a16:creationId xmlns:a16="http://schemas.microsoft.com/office/drawing/2014/main" id="{06AC047C-41B0-49F4-9F2F-6919243A3307}"/>
                </a:ext>
              </a:extLst>
            </p:cNvPr>
            <p:cNvSpPr/>
            <p:nvPr/>
          </p:nvSpPr>
          <p:spPr>
            <a:xfrm>
              <a:off x="2091589" y="935946"/>
              <a:ext cx="6068667" cy="1060556"/>
            </a:xfrm>
            <a:custGeom>
              <a:avLst/>
              <a:gdLst>
                <a:gd name="connsiteX0" fmla="*/ 0 w 6068667"/>
                <a:gd name="connsiteY0" fmla="*/ 0 h 1060556"/>
                <a:gd name="connsiteX1" fmla="*/ 6068667 w 6068667"/>
                <a:gd name="connsiteY1" fmla="*/ 0 h 1060556"/>
                <a:gd name="connsiteX2" fmla="*/ 6068667 w 6068667"/>
                <a:gd name="connsiteY2" fmla="*/ 1060556 h 1060556"/>
                <a:gd name="connsiteX3" fmla="*/ 0 w 6068667"/>
                <a:gd name="connsiteY3" fmla="*/ 1060556 h 1060556"/>
                <a:gd name="connsiteX4" fmla="*/ 0 w 6068667"/>
                <a:gd name="connsiteY4" fmla="*/ 0 h 1060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667" h="1060556">
                  <a:moveTo>
                    <a:pt x="0" y="0"/>
                  </a:moveTo>
                  <a:lnTo>
                    <a:pt x="6068667" y="0"/>
                  </a:lnTo>
                  <a:lnTo>
                    <a:pt x="6068667" y="1060556"/>
                  </a:lnTo>
                  <a:lnTo>
                    <a:pt x="0" y="10605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12242" tIns="112242" rIns="112242" bIns="112242" numCol="1" spcCol="1270" anchor="ctr" anchorCtr="0">
              <a:noAutofit/>
            </a:bodyPr>
            <a:lstStyle/>
            <a:p>
              <a:pPr marL="0" lvl="0" indent="0" algn="l" defTabSz="977900">
                <a:lnSpc>
                  <a:spcPct val="100000"/>
                </a:lnSpc>
                <a:spcBef>
                  <a:spcPct val="0"/>
                </a:spcBef>
                <a:spcAft>
                  <a:spcPct val="35000"/>
                </a:spcAft>
                <a:buNone/>
              </a:pPr>
              <a:r>
                <a:rPr lang="en-US" sz="2200" kern="1200" dirty="0"/>
                <a:t>Blind to economic and white privilege</a:t>
              </a:r>
            </a:p>
          </p:txBody>
        </p:sp>
        <p:sp>
          <p:nvSpPr>
            <p:cNvPr id="9" name="Rectangle: Rounded Corners 8">
              <a:extLst>
                <a:ext uri="{FF2B5EF4-FFF2-40B4-BE49-F238E27FC236}">
                  <a16:creationId xmlns:a16="http://schemas.microsoft.com/office/drawing/2014/main" id="{48969072-37C5-446E-B2EA-A640910A0DBA}"/>
                </a:ext>
              </a:extLst>
            </p:cNvPr>
            <p:cNvSpPr/>
            <p:nvPr/>
          </p:nvSpPr>
          <p:spPr>
            <a:xfrm>
              <a:off x="866647" y="2261642"/>
              <a:ext cx="7293610" cy="1060556"/>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p:style>
        </p:sp>
        <p:sp>
          <p:nvSpPr>
            <p:cNvPr id="13" name="Freeform: Shape 12">
              <a:extLst>
                <a:ext uri="{FF2B5EF4-FFF2-40B4-BE49-F238E27FC236}">
                  <a16:creationId xmlns:a16="http://schemas.microsoft.com/office/drawing/2014/main" id="{25372B91-256B-41CF-9272-6148A1A28FCA}"/>
                </a:ext>
              </a:extLst>
            </p:cNvPr>
            <p:cNvSpPr/>
            <p:nvPr/>
          </p:nvSpPr>
          <p:spPr>
            <a:xfrm>
              <a:off x="2091589" y="2261642"/>
              <a:ext cx="6068667" cy="1060556"/>
            </a:xfrm>
            <a:custGeom>
              <a:avLst/>
              <a:gdLst>
                <a:gd name="connsiteX0" fmla="*/ 0 w 6068667"/>
                <a:gd name="connsiteY0" fmla="*/ 0 h 1060556"/>
                <a:gd name="connsiteX1" fmla="*/ 6068667 w 6068667"/>
                <a:gd name="connsiteY1" fmla="*/ 0 h 1060556"/>
                <a:gd name="connsiteX2" fmla="*/ 6068667 w 6068667"/>
                <a:gd name="connsiteY2" fmla="*/ 1060556 h 1060556"/>
                <a:gd name="connsiteX3" fmla="*/ 0 w 6068667"/>
                <a:gd name="connsiteY3" fmla="*/ 1060556 h 1060556"/>
                <a:gd name="connsiteX4" fmla="*/ 0 w 6068667"/>
                <a:gd name="connsiteY4" fmla="*/ 0 h 1060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667" h="1060556">
                  <a:moveTo>
                    <a:pt x="0" y="0"/>
                  </a:moveTo>
                  <a:lnTo>
                    <a:pt x="6068667" y="0"/>
                  </a:lnTo>
                  <a:lnTo>
                    <a:pt x="6068667" y="1060556"/>
                  </a:lnTo>
                  <a:lnTo>
                    <a:pt x="0" y="10605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12242" tIns="112242" rIns="112242" bIns="112242" numCol="1" spcCol="1270" anchor="ctr" anchorCtr="0">
              <a:noAutofit/>
            </a:bodyPr>
            <a:lstStyle/>
            <a:p>
              <a:pPr marL="0" lvl="0" indent="0" algn="l" defTabSz="977900">
                <a:lnSpc>
                  <a:spcPct val="100000"/>
                </a:lnSpc>
                <a:spcBef>
                  <a:spcPct val="0"/>
                </a:spcBef>
                <a:spcAft>
                  <a:spcPct val="35000"/>
                </a:spcAft>
                <a:buNone/>
              </a:pPr>
              <a:r>
                <a:rPr lang="en-US" sz="2200" kern="1200" dirty="0"/>
                <a:t>Nancy’s status is congruent with the idealized 50s and 60s nuclear family</a:t>
              </a:r>
            </a:p>
          </p:txBody>
        </p:sp>
        <p:sp>
          <p:nvSpPr>
            <p:cNvPr id="15" name="Rectangle: Rounded Corners 14">
              <a:extLst>
                <a:ext uri="{FF2B5EF4-FFF2-40B4-BE49-F238E27FC236}">
                  <a16:creationId xmlns:a16="http://schemas.microsoft.com/office/drawing/2014/main" id="{360A6B23-C72B-41BC-A00D-7C82CFD03B73}"/>
                </a:ext>
              </a:extLst>
            </p:cNvPr>
            <p:cNvSpPr/>
            <p:nvPr/>
          </p:nvSpPr>
          <p:spPr>
            <a:xfrm>
              <a:off x="866647" y="3587338"/>
              <a:ext cx="7293610" cy="1060556"/>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p:style>
        </p:sp>
        <p:sp>
          <p:nvSpPr>
            <p:cNvPr id="19" name="Freeform: Shape 18">
              <a:extLst>
                <a:ext uri="{FF2B5EF4-FFF2-40B4-BE49-F238E27FC236}">
                  <a16:creationId xmlns:a16="http://schemas.microsoft.com/office/drawing/2014/main" id="{07896DFB-7412-4E3B-BF90-25871C3D7674}"/>
                </a:ext>
              </a:extLst>
            </p:cNvPr>
            <p:cNvSpPr/>
            <p:nvPr/>
          </p:nvSpPr>
          <p:spPr>
            <a:xfrm>
              <a:off x="2091589" y="3587338"/>
              <a:ext cx="6068667" cy="1060556"/>
            </a:xfrm>
            <a:custGeom>
              <a:avLst/>
              <a:gdLst>
                <a:gd name="connsiteX0" fmla="*/ 0 w 6068667"/>
                <a:gd name="connsiteY0" fmla="*/ 0 h 1060556"/>
                <a:gd name="connsiteX1" fmla="*/ 6068667 w 6068667"/>
                <a:gd name="connsiteY1" fmla="*/ 0 h 1060556"/>
                <a:gd name="connsiteX2" fmla="*/ 6068667 w 6068667"/>
                <a:gd name="connsiteY2" fmla="*/ 1060556 h 1060556"/>
                <a:gd name="connsiteX3" fmla="*/ 0 w 6068667"/>
                <a:gd name="connsiteY3" fmla="*/ 1060556 h 1060556"/>
                <a:gd name="connsiteX4" fmla="*/ 0 w 6068667"/>
                <a:gd name="connsiteY4" fmla="*/ 0 h 1060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667" h="1060556">
                  <a:moveTo>
                    <a:pt x="0" y="0"/>
                  </a:moveTo>
                  <a:lnTo>
                    <a:pt x="6068667" y="0"/>
                  </a:lnTo>
                  <a:lnTo>
                    <a:pt x="6068667" y="1060556"/>
                  </a:lnTo>
                  <a:lnTo>
                    <a:pt x="0" y="10605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12242" tIns="112242" rIns="112242" bIns="112242" numCol="1" spcCol="1270" anchor="ctr" anchorCtr="0">
              <a:noAutofit/>
            </a:bodyPr>
            <a:lstStyle/>
            <a:p>
              <a:pPr marL="0" lvl="0" indent="0" algn="l" defTabSz="977900">
                <a:lnSpc>
                  <a:spcPct val="100000"/>
                </a:lnSpc>
                <a:spcBef>
                  <a:spcPct val="0"/>
                </a:spcBef>
                <a:spcAft>
                  <a:spcPct val="35000"/>
                </a:spcAft>
                <a:buNone/>
              </a:pPr>
              <a:r>
                <a:rPr lang="en-US" sz="2200" kern="1200" dirty="0"/>
                <a:t>Troubling depictions of middle-class as the norm</a:t>
              </a:r>
            </a:p>
          </p:txBody>
        </p:sp>
        <p:sp>
          <p:nvSpPr>
            <p:cNvPr id="20" name="Rectangle: Rounded Corners 19">
              <a:extLst>
                <a:ext uri="{FF2B5EF4-FFF2-40B4-BE49-F238E27FC236}">
                  <a16:creationId xmlns:a16="http://schemas.microsoft.com/office/drawing/2014/main" id="{E7505B4B-263D-4BE9-ADD2-BC7D5A830140}"/>
                </a:ext>
              </a:extLst>
            </p:cNvPr>
            <p:cNvSpPr/>
            <p:nvPr/>
          </p:nvSpPr>
          <p:spPr>
            <a:xfrm>
              <a:off x="866647" y="4913033"/>
              <a:ext cx="7293610" cy="1060556"/>
            </a:xfrm>
            <a:prstGeom prst="roundRect">
              <a:avLst>
                <a:gd name="adj" fmla="val 10000"/>
              </a:avLst>
            </a:prstGeom>
          </p:spPr>
          <p:style>
            <a:lnRef idx="0">
              <a:schemeClr val="lt1">
                <a:alpha val="0"/>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p:style>
        </p:sp>
        <p:sp>
          <p:nvSpPr>
            <p:cNvPr id="22" name="Freeform: Shape 21">
              <a:extLst>
                <a:ext uri="{FF2B5EF4-FFF2-40B4-BE49-F238E27FC236}">
                  <a16:creationId xmlns:a16="http://schemas.microsoft.com/office/drawing/2014/main" id="{C087D7A1-3FD3-4E16-A3B4-21D410686F81}"/>
                </a:ext>
              </a:extLst>
            </p:cNvPr>
            <p:cNvSpPr/>
            <p:nvPr/>
          </p:nvSpPr>
          <p:spPr>
            <a:xfrm>
              <a:off x="2091589" y="4913033"/>
              <a:ext cx="6068667" cy="1060556"/>
            </a:xfrm>
            <a:custGeom>
              <a:avLst/>
              <a:gdLst>
                <a:gd name="connsiteX0" fmla="*/ 0 w 6068667"/>
                <a:gd name="connsiteY0" fmla="*/ 0 h 1060556"/>
                <a:gd name="connsiteX1" fmla="*/ 6068667 w 6068667"/>
                <a:gd name="connsiteY1" fmla="*/ 0 h 1060556"/>
                <a:gd name="connsiteX2" fmla="*/ 6068667 w 6068667"/>
                <a:gd name="connsiteY2" fmla="*/ 1060556 h 1060556"/>
                <a:gd name="connsiteX3" fmla="*/ 0 w 6068667"/>
                <a:gd name="connsiteY3" fmla="*/ 1060556 h 1060556"/>
                <a:gd name="connsiteX4" fmla="*/ 0 w 6068667"/>
                <a:gd name="connsiteY4" fmla="*/ 0 h 1060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667" h="1060556">
                  <a:moveTo>
                    <a:pt x="0" y="0"/>
                  </a:moveTo>
                  <a:lnTo>
                    <a:pt x="6068667" y="0"/>
                  </a:lnTo>
                  <a:lnTo>
                    <a:pt x="6068667" y="1060556"/>
                  </a:lnTo>
                  <a:lnTo>
                    <a:pt x="0" y="10605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12242" tIns="112242" rIns="112242" bIns="112242" numCol="1" spcCol="1270" anchor="ctr" anchorCtr="0">
              <a:noAutofit/>
            </a:bodyPr>
            <a:lstStyle/>
            <a:p>
              <a:pPr marL="0" lvl="0" indent="0" algn="l" defTabSz="977900">
                <a:lnSpc>
                  <a:spcPct val="100000"/>
                </a:lnSpc>
                <a:spcBef>
                  <a:spcPct val="0"/>
                </a:spcBef>
                <a:spcAft>
                  <a:spcPct val="35000"/>
                </a:spcAft>
                <a:buNone/>
              </a:pPr>
              <a:r>
                <a:rPr lang="en-US" sz="2200" kern="1200" dirty="0"/>
                <a:t>Most clients are of lower class, therefore viewing her crime solving ability as a form of charity</a:t>
              </a:r>
            </a:p>
          </p:txBody>
        </p:sp>
      </p:grpSp>
      <p:pic>
        <p:nvPicPr>
          <p:cNvPr id="26" name="Graphic 25" descr="Blind">
            <a:extLst>
              <a:ext uri="{FF2B5EF4-FFF2-40B4-BE49-F238E27FC236}">
                <a16:creationId xmlns:a16="http://schemas.microsoft.com/office/drawing/2014/main" id="{39E8540E-E81B-49C3-AD9A-10A035A5B6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7663" y="1123036"/>
            <a:ext cx="695184" cy="695184"/>
          </a:xfrm>
          <a:prstGeom prst="rect">
            <a:avLst/>
          </a:prstGeom>
        </p:spPr>
      </p:pic>
      <p:pic>
        <p:nvPicPr>
          <p:cNvPr id="29" name="Graphic 28" descr="House">
            <a:extLst>
              <a:ext uri="{FF2B5EF4-FFF2-40B4-BE49-F238E27FC236}">
                <a16:creationId xmlns:a16="http://schemas.microsoft.com/office/drawing/2014/main" id="{F382ED34-7B50-4514-9E98-CEA626C771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0730" y="2431899"/>
            <a:ext cx="720041" cy="720041"/>
          </a:xfrm>
          <a:prstGeom prst="rect">
            <a:avLst/>
          </a:prstGeom>
        </p:spPr>
      </p:pic>
      <p:pic>
        <p:nvPicPr>
          <p:cNvPr id="31" name="Graphic 30" descr="Group of people">
            <a:extLst>
              <a:ext uri="{FF2B5EF4-FFF2-40B4-BE49-F238E27FC236}">
                <a16:creationId xmlns:a16="http://schemas.microsoft.com/office/drawing/2014/main" id="{B290A6F5-EFE9-4A92-ADA7-05ECA69A1C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7663" y="3722328"/>
            <a:ext cx="790575" cy="790575"/>
          </a:xfrm>
          <a:prstGeom prst="rect">
            <a:avLst/>
          </a:prstGeom>
        </p:spPr>
      </p:pic>
      <p:pic>
        <p:nvPicPr>
          <p:cNvPr id="33" name="Graphic 32" descr="Handshake">
            <a:extLst>
              <a:ext uri="{FF2B5EF4-FFF2-40B4-BE49-F238E27FC236}">
                <a16:creationId xmlns:a16="http://schemas.microsoft.com/office/drawing/2014/main" id="{A69DE3B7-4C84-48F1-A63F-6AA2861459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0613" y="5086210"/>
            <a:ext cx="747625" cy="747625"/>
          </a:xfrm>
          <a:prstGeom prst="rect">
            <a:avLst/>
          </a:prstGeom>
        </p:spPr>
      </p:pic>
    </p:spTree>
    <p:extLst>
      <p:ext uri="{BB962C8B-B14F-4D97-AF65-F5344CB8AC3E}">
        <p14:creationId xmlns:p14="http://schemas.microsoft.com/office/powerpoint/2010/main" val="1508374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Design Your Own Family Rules Canvas - MakeCanvasPrints">
            <a:extLst>
              <a:ext uri="{FF2B5EF4-FFF2-40B4-BE49-F238E27FC236}">
                <a16:creationId xmlns:a16="http://schemas.microsoft.com/office/drawing/2014/main" id="{31DFDCE5-164E-4042-859C-17F6B6E39F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06" r="-1" b="9220"/>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90717C6-C673-446A-A2DC-34BE4377AA4A}"/>
              </a:ext>
            </a:extLst>
          </p:cNvPr>
          <p:cNvSpPr>
            <a:spLocks noGrp="1"/>
          </p:cNvSpPr>
          <p:nvPr>
            <p:ph type="title"/>
          </p:nvPr>
        </p:nvSpPr>
        <p:spPr>
          <a:xfrm>
            <a:off x="252919" y="1123837"/>
            <a:ext cx="2947482" cy="4601183"/>
          </a:xfrm>
        </p:spPr>
        <p:txBody>
          <a:bodyPr>
            <a:normAutofit/>
          </a:bodyPr>
          <a:lstStyle/>
          <a:p>
            <a:r>
              <a:rPr lang="en-US" dirty="0">
                <a:latin typeface="Bodoni MT" panose="02070603080606020203" pitchFamily="18" charset="0"/>
              </a:rPr>
              <a:t>Historical Context: 1950s Idealized America</a:t>
            </a:r>
          </a:p>
        </p:txBody>
      </p:sp>
      <p:sp>
        <p:nvSpPr>
          <p:cNvPr id="75" name="Rectangle 74">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CE2C1F0-038D-4BAD-8FA2-991E2F71E848}"/>
              </a:ext>
            </a:extLst>
          </p:cNvPr>
          <p:cNvSpPr>
            <a:spLocks noGrp="1"/>
          </p:cNvSpPr>
          <p:nvPr>
            <p:ph idx="1"/>
          </p:nvPr>
        </p:nvSpPr>
        <p:spPr>
          <a:xfrm>
            <a:off x="3869268" y="864108"/>
            <a:ext cx="7315200" cy="5120640"/>
          </a:xfrm>
        </p:spPr>
        <p:txBody>
          <a:bodyPr>
            <a:normAutofit/>
          </a:bodyPr>
          <a:lstStyle/>
          <a:p>
            <a:pPr marL="0" indent="0">
              <a:buNone/>
            </a:pPr>
            <a:r>
              <a:rPr lang="en-US" dirty="0"/>
              <a:t>*</a:t>
            </a:r>
            <a:r>
              <a:rPr lang="en-US" b="1" dirty="0"/>
              <a:t>See Presenter’s Notes for comments</a:t>
            </a:r>
          </a:p>
          <a:p>
            <a:r>
              <a:rPr lang="en-US" dirty="0"/>
              <a:t>Nuclear family and traditional gender norms used as a weapon against communism during the Cold War</a:t>
            </a:r>
          </a:p>
          <a:p>
            <a:r>
              <a:rPr lang="en-US" dirty="0"/>
              <a:t>Revised in the 1960s</a:t>
            </a:r>
          </a:p>
          <a:p>
            <a:r>
              <a:rPr lang="en-US" dirty="0"/>
              <a:t>U.S. emphasized heteronormative values, and so did the authors in the rewrites</a:t>
            </a:r>
          </a:p>
          <a:p>
            <a:r>
              <a:rPr lang="en-US" dirty="0"/>
              <a:t>Nancy used to restore the gender status quo disrupted by the Cold War</a:t>
            </a:r>
          </a:p>
        </p:txBody>
      </p:sp>
      <p:sp>
        <p:nvSpPr>
          <p:cNvPr id="77" name="Rectangle 76">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0494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6324DAD-3C03-4590-BDB0-ACCE29E8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4D0ABBA-7770-4A8E-A402-3336AD7E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1406EC0-FB6C-4D4B-8C58-27DB52496A58}"/>
              </a:ext>
            </a:extLst>
          </p:cNvPr>
          <p:cNvSpPr>
            <a:spLocks noGrp="1"/>
          </p:cNvSpPr>
          <p:nvPr>
            <p:ph type="title"/>
          </p:nvPr>
        </p:nvSpPr>
        <p:spPr>
          <a:xfrm>
            <a:off x="289248" y="1123837"/>
            <a:ext cx="6451110" cy="1255469"/>
          </a:xfrm>
        </p:spPr>
        <p:txBody>
          <a:bodyPr>
            <a:normAutofit/>
          </a:bodyPr>
          <a:lstStyle/>
          <a:p>
            <a:r>
              <a:rPr lang="en-US" dirty="0">
                <a:latin typeface="Bodoni MT" panose="02070603080606020203" pitchFamily="18" charset="0"/>
              </a:rPr>
              <a:t>Just Feminist Enough…</a:t>
            </a:r>
          </a:p>
        </p:txBody>
      </p:sp>
      <p:sp>
        <p:nvSpPr>
          <p:cNvPr id="3" name="Content Placeholder 2">
            <a:extLst>
              <a:ext uri="{FF2B5EF4-FFF2-40B4-BE49-F238E27FC236}">
                <a16:creationId xmlns:a16="http://schemas.microsoft.com/office/drawing/2014/main" id="{F559725F-6F56-4153-B7E0-2CA2599B13CA}"/>
              </a:ext>
            </a:extLst>
          </p:cNvPr>
          <p:cNvSpPr>
            <a:spLocks noGrp="1"/>
          </p:cNvSpPr>
          <p:nvPr>
            <p:ph idx="1"/>
          </p:nvPr>
        </p:nvSpPr>
        <p:spPr>
          <a:xfrm>
            <a:off x="289248" y="2510395"/>
            <a:ext cx="6451109" cy="3274586"/>
          </a:xfrm>
        </p:spPr>
        <p:txBody>
          <a:bodyPr anchor="t">
            <a:normAutofit/>
          </a:bodyPr>
          <a:lstStyle/>
          <a:p>
            <a:pPr>
              <a:buClr>
                <a:schemeClr val="bg1"/>
              </a:buClr>
              <a:buFont typeface="Arial" panose="020B0604020202020204" pitchFamily="34" charset="0"/>
              <a:buChar char="•"/>
            </a:pPr>
            <a:r>
              <a:rPr lang="en-US" dirty="0">
                <a:solidFill>
                  <a:srgbClr val="FFFFFF"/>
                </a:solidFill>
              </a:rPr>
              <a:t>Second-wave feminism begins in early 1960s</a:t>
            </a:r>
          </a:p>
          <a:p>
            <a:pPr>
              <a:buClr>
                <a:schemeClr val="bg1"/>
              </a:buClr>
              <a:buFont typeface="Arial" panose="020B0604020202020204" pitchFamily="34" charset="0"/>
              <a:buChar char="•"/>
            </a:pPr>
            <a:r>
              <a:rPr lang="en-US" dirty="0">
                <a:solidFill>
                  <a:srgbClr val="FFFFFF"/>
                </a:solidFill>
              </a:rPr>
              <a:t>Inspired by Nancy Drew's independence </a:t>
            </a:r>
          </a:p>
          <a:p>
            <a:pPr>
              <a:buClr>
                <a:schemeClr val="bg1"/>
              </a:buClr>
              <a:buFont typeface="Arial" panose="020B0604020202020204" pitchFamily="34" charset="0"/>
              <a:buChar char="•"/>
            </a:pPr>
            <a:r>
              <a:rPr lang="en-US" dirty="0">
                <a:solidFill>
                  <a:srgbClr val="FFFFFF"/>
                </a:solidFill>
              </a:rPr>
              <a:t>White, middle-class suburban women were deemed the visible architects of feminism </a:t>
            </a:r>
          </a:p>
          <a:p>
            <a:pPr>
              <a:buClr>
                <a:schemeClr val="bg1"/>
              </a:buClr>
              <a:buFont typeface="Arial" panose="020B0604020202020204" pitchFamily="34" charset="0"/>
              <a:buChar char="•"/>
            </a:pPr>
            <a:r>
              <a:rPr lang="en-US" dirty="0">
                <a:solidFill>
                  <a:srgbClr val="FFFFFF"/>
                </a:solidFill>
              </a:rPr>
              <a:t>Feminized to be more dependent on men in later novels</a:t>
            </a:r>
          </a:p>
          <a:p>
            <a:pPr>
              <a:buClr>
                <a:schemeClr val="bg1"/>
              </a:buClr>
              <a:buFont typeface="Arial" panose="020B0604020202020204" pitchFamily="34" charset="0"/>
              <a:buChar char="•"/>
            </a:pPr>
            <a:r>
              <a:rPr lang="en-US" dirty="0">
                <a:solidFill>
                  <a:srgbClr val="FFFFFF"/>
                </a:solidFill>
              </a:rPr>
              <a:t>Nancy reforms the sexist system by challenging gender roles, but she directly confront the patriarchy or take on feminist issues</a:t>
            </a:r>
          </a:p>
        </p:txBody>
      </p:sp>
      <p:pic>
        <p:nvPicPr>
          <p:cNvPr id="5122" name="Picture 2" descr="It's Not (All) the Second Wave's Fault">
            <a:extLst>
              <a:ext uri="{FF2B5EF4-FFF2-40B4-BE49-F238E27FC236}">
                <a16:creationId xmlns:a16="http://schemas.microsoft.com/office/drawing/2014/main" id="{0B1C58C6-C08F-4028-9CE4-D215E29518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724" r="14189" b="-4"/>
          <a:stretch/>
        </p:blipFill>
        <p:spPr bwMode="auto">
          <a:xfrm>
            <a:off x="7545032" y="759599"/>
            <a:ext cx="3778286" cy="25848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60s feminism">
            <a:extLst>
              <a:ext uri="{FF2B5EF4-FFF2-40B4-BE49-F238E27FC236}">
                <a16:creationId xmlns:a16="http://schemas.microsoft.com/office/drawing/2014/main" id="{E65E8193-5656-4E01-A662-ADBA5B48D4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770" b="1"/>
          <a:stretch/>
        </p:blipFill>
        <p:spPr bwMode="auto">
          <a:xfrm>
            <a:off x="7545032" y="3505358"/>
            <a:ext cx="3778286" cy="2584546"/>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A6ACAFF7-48DF-441D-AF2E-21BC7596E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11865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C1D4A39-A122-41DA-BF9B-2313FB6B7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ACD120F8-C0F1-4CC6-B340-0B8F67C40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9817F06-7C8F-472F-A91A-A35F6E3BA15C}"/>
              </a:ext>
            </a:extLst>
          </p:cNvPr>
          <p:cNvSpPr>
            <a:spLocks noGrp="1"/>
          </p:cNvSpPr>
          <p:nvPr>
            <p:ph type="title"/>
          </p:nvPr>
        </p:nvSpPr>
        <p:spPr>
          <a:xfrm>
            <a:off x="289248" y="1123837"/>
            <a:ext cx="6451110" cy="1255469"/>
          </a:xfrm>
        </p:spPr>
        <p:txBody>
          <a:bodyPr>
            <a:normAutofit/>
          </a:bodyPr>
          <a:lstStyle/>
          <a:p>
            <a:r>
              <a:rPr lang="en-US" dirty="0">
                <a:latin typeface="Bodoni MT" panose="02070603080606020203" pitchFamily="18" charset="0"/>
              </a:rPr>
              <a:t>Radical Feminism, Intersectionality, and Visibility</a:t>
            </a:r>
          </a:p>
        </p:txBody>
      </p:sp>
      <p:sp>
        <p:nvSpPr>
          <p:cNvPr id="20" name="Content Placeholder 19">
            <a:extLst>
              <a:ext uri="{FF2B5EF4-FFF2-40B4-BE49-F238E27FC236}">
                <a16:creationId xmlns:a16="http://schemas.microsoft.com/office/drawing/2014/main" id="{F337C4CB-060F-4ACA-8CC2-2CCC1EA6BCA5}"/>
              </a:ext>
            </a:extLst>
          </p:cNvPr>
          <p:cNvSpPr>
            <a:spLocks noGrp="1"/>
          </p:cNvSpPr>
          <p:nvPr>
            <p:ph idx="1"/>
          </p:nvPr>
        </p:nvSpPr>
        <p:spPr>
          <a:xfrm>
            <a:off x="289248" y="2510395"/>
            <a:ext cx="6451109" cy="3274586"/>
          </a:xfrm>
        </p:spPr>
        <p:txBody>
          <a:bodyPr anchor="t">
            <a:normAutofit/>
          </a:bodyPr>
          <a:lstStyle/>
          <a:p>
            <a:pPr>
              <a:buClr>
                <a:schemeClr val="bg1"/>
              </a:buClr>
              <a:buFont typeface="Arial" panose="020B0604020202020204" pitchFamily="34" charset="0"/>
              <a:buChar char="•"/>
            </a:pPr>
            <a:r>
              <a:rPr lang="en-US" dirty="0">
                <a:solidFill>
                  <a:srgbClr val="FFFFFF"/>
                </a:solidFill>
              </a:rPr>
              <a:t>Radical feminists work to uproot the sexist system of oppression to liberate all women</a:t>
            </a:r>
          </a:p>
          <a:p>
            <a:pPr>
              <a:buClr>
                <a:schemeClr val="bg1"/>
              </a:buClr>
              <a:buFont typeface="Arial" panose="020B0604020202020204" pitchFamily="34" charset="0"/>
              <a:buChar char="•"/>
            </a:pPr>
            <a:r>
              <a:rPr lang="en-US" dirty="0">
                <a:solidFill>
                  <a:srgbClr val="FFFFFF"/>
                </a:solidFill>
              </a:rPr>
              <a:t>Intersectionality ensures all women  and their experiences are acknowledged</a:t>
            </a:r>
          </a:p>
          <a:p>
            <a:pPr>
              <a:buClr>
                <a:schemeClr val="bg1"/>
              </a:buClr>
              <a:buFont typeface="Arial" panose="020B0604020202020204" pitchFamily="34" charset="0"/>
              <a:buChar char="•"/>
            </a:pPr>
            <a:r>
              <a:rPr lang="en-US" dirty="0">
                <a:solidFill>
                  <a:srgbClr val="FFFFFF"/>
                </a:solidFill>
              </a:rPr>
              <a:t>Nancy Drew is a liberal feminist as she represents a single story and feminist experience</a:t>
            </a:r>
          </a:p>
          <a:p>
            <a:pPr>
              <a:buClr>
                <a:schemeClr val="bg1"/>
              </a:buClr>
              <a:buFont typeface="Arial" panose="020B0604020202020204" pitchFamily="34" charset="0"/>
              <a:buChar char="•"/>
            </a:pPr>
            <a:r>
              <a:rPr lang="en-US" dirty="0">
                <a:solidFill>
                  <a:srgbClr val="FFFFFF"/>
                </a:solidFill>
              </a:rPr>
              <a:t>Feminist perspective must be acknowledged in academia, media, film, and beyond</a:t>
            </a:r>
          </a:p>
        </p:txBody>
      </p:sp>
      <p:pic>
        <p:nvPicPr>
          <p:cNvPr id="11" name="Picture 4" descr="Image result for patriarchy">
            <a:extLst>
              <a:ext uri="{FF2B5EF4-FFF2-40B4-BE49-F238E27FC236}">
                <a16:creationId xmlns:a16="http://schemas.microsoft.com/office/drawing/2014/main" id="{CE60898A-C8BD-4E71-B303-B7BAF9C16C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17" r="-6" b="-6"/>
          <a:stretch/>
        </p:blipFill>
        <p:spPr bwMode="auto">
          <a:xfrm>
            <a:off x="8135083" y="759599"/>
            <a:ext cx="2598183" cy="258489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49C634EA-DA86-4BCC-8896-84D7F700F17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89464" y="3505358"/>
            <a:ext cx="3289422" cy="2584546"/>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8AF6EFCA-56DD-442E-9948-D162BEBBFD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2852464"/>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1993</Words>
  <Application>Microsoft Office PowerPoint</Application>
  <PresentationFormat>Widescreen</PresentationFormat>
  <Paragraphs>79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Bodoni MT</vt:lpstr>
      <vt:lpstr>Calibri</vt:lpstr>
      <vt:lpstr>Corbel</vt:lpstr>
      <vt:lpstr>Wingdings 2</vt:lpstr>
      <vt:lpstr>Frame</vt:lpstr>
      <vt:lpstr>Nancy Drew: A Feminist Icon or a Problematic Figure of the Patriarchy and White Privilege</vt:lpstr>
      <vt:lpstr>Why Nancy Drew? </vt:lpstr>
      <vt:lpstr>Girl Detective and Feminist Icon</vt:lpstr>
      <vt:lpstr>The Fanciful World of River Heights</vt:lpstr>
      <vt:lpstr>Racist Stereotyping </vt:lpstr>
      <vt:lpstr>Classism</vt:lpstr>
      <vt:lpstr>Historical Context: 1950s Idealized America</vt:lpstr>
      <vt:lpstr>Just Feminist Enough…</vt:lpstr>
      <vt:lpstr>Radical Feminism, Intersectionality, and Visibility</vt:lpstr>
      <vt:lpstr>Thank you for watching!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Nancy Drew: A Feminist Icon or a Problematic Figure of the Patriarchy and White Privilege</dc:title>
  <dc:creator>Libby Farren</dc:creator>
  <cp:lastModifiedBy>Libby Farren</cp:lastModifiedBy>
  <cp:revision>14</cp:revision>
  <dcterms:created xsi:type="dcterms:W3CDTF">2020-04-21T18:01:35Z</dcterms:created>
  <dcterms:modified xsi:type="dcterms:W3CDTF">2020-04-29T23:02:10Z</dcterms:modified>
</cp:coreProperties>
</file>